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530" r:id="rId2"/>
    <p:sldId id="583" r:id="rId3"/>
    <p:sldId id="532" r:id="rId4"/>
    <p:sldId id="531" r:id="rId5"/>
    <p:sldId id="533" r:id="rId6"/>
    <p:sldId id="537" r:id="rId7"/>
    <p:sldId id="575" r:id="rId8"/>
    <p:sldId id="539" r:id="rId9"/>
    <p:sldId id="541" r:id="rId10"/>
    <p:sldId id="543" r:id="rId11"/>
    <p:sldId id="554" r:id="rId12"/>
    <p:sldId id="555" r:id="rId13"/>
    <p:sldId id="556" r:id="rId14"/>
    <p:sldId id="576" r:id="rId15"/>
    <p:sldId id="577" r:id="rId16"/>
    <p:sldId id="578" r:id="rId17"/>
    <p:sldId id="579" r:id="rId18"/>
    <p:sldId id="580" r:id="rId19"/>
    <p:sldId id="581" r:id="rId20"/>
    <p:sldId id="582" r:id="rId21"/>
    <p:sldId id="572" r:id="rId22"/>
    <p:sldId id="561" r:id="rId23"/>
    <p:sldId id="562" r:id="rId24"/>
    <p:sldId id="573" r:id="rId25"/>
    <p:sldId id="5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86"/>
    <a:srgbClr val="FF9900"/>
    <a:srgbClr val="FF9933"/>
    <a:srgbClr val="F8F8F8"/>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47" autoAdjust="0"/>
    <p:restoredTop sz="84524" autoAdjust="0"/>
  </p:normalViewPr>
  <p:slideViewPr>
    <p:cSldViewPr>
      <p:cViewPr varScale="1">
        <p:scale>
          <a:sx n="97" d="100"/>
          <a:sy n="97" d="100"/>
        </p:scale>
        <p:origin x="2560" y="184"/>
      </p:cViewPr>
      <p:guideLst>
        <p:guide orient="horz" pos="2160"/>
        <p:guide pos="2880"/>
      </p:guideLst>
    </p:cSldViewPr>
  </p:slideViewPr>
  <p:outlineViewPr>
    <p:cViewPr>
      <p:scale>
        <a:sx n="33" d="100"/>
        <a:sy n="33" d="100"/>
      </p:scale>
      <p:origin x="0" y="96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382"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V3</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6D3791-ABF8-474B-B97A-6A6AB5FF2D95}" type="datetimeFigureOut">
              <a:rPr lang="en-US" smtClean="0"/>
              <a:pPr/>
              <a:t>11/28/17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lvl="0"/>
            <a:r>
              <a:rPr lang="en-US" dirty="0" smtClean="0"/>
              <a:t>111 Ch 09</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B2476E-8497-458A-B0CA-EB796D594E40}" type="slidenum">
              <a:rPr lang="en-US" smtClean="0"/>
              <a:pPr/>
              <a:t>‹#›</a:t>
            </a:fld>
            <a:endParaRPr lang="en-US"/>
          </a:p>
        </p:txBody>
      </p:sp>
    </p:spTree>
    <p:extLst>
      <p:ext uri="{BB962C8B-B14F-4D97-AF65-F5344CB8AC3E}">
        <p14:creationId xmlns:p14="http://schemas.microsoft.com/office/powerpoint/2010/main" val="62733066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V3</a:t>
            </a:r>
            <a:endParaRPr lang="en-US"/>
          </a:p>
        </p:txBody>
      </p:sp>
      <p:sp>
        <p:nvSpPr>
          <p:cNvPr id="11" name="Slide Image Placeholder 3"/>
          <p:cNvSpPr>
            <a:spLocks noGrp="1" noRot="1" noChangeAspect="1"/>
          </p:cNvSpPr>
          <p:nvPr>
            <p:ph type="sldImg" idx="2"/>
          </p:nvPr>
        </p:nvSpPr>
        <p:spPr>
          <a:xfrm>
            <a:off x="1651000" y="685800"/>
            <a:ext cx="3454400" cy="2590800"/>
          </a:xfrm>
          <a:prstGeom prst="rect">
            <a:avLst/>
          </a:prstGeom>
          <a:noFill/>
          <a:ln w="12700">
            <a:solidFill>
              <a:prstClr val="black"/>
            </a:solidFill>
          </a:ln>
        </p:spPr>
        <p:txBody>
          <a:bodyPr vert="horz" lIns="91440" tIns="45720" rIns="91440" bIns="45720" rtlCol="0" anchor="ctr"/>
          <a:lstStyle/>
          <a:p>
            <a:endParaRPr lang="en-US"/>
          </a:p>
        </p:txBody>
      </p:sp>
      <p:sp>
        <p:nvSpPr>
          <p:cNvPr id="12" name="Notes Placeholder 4"/>
          <p:cNvSpPr>
            <a:spLocks noGrp="1"/>
          </p:cNvSpPr>
          <p:nvPr>
            <p:ph type="body" sz="quarter" idx="3"/>
          </p:nvPr>
        </p:nvSpPr>
        <p:spPr>
          <a:xfrm>
            <a:off x="228600" y="3429000"/>
            <a:ext cx="632460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7B1E6-5EBD-4C12-9CF2-4C13CCC2F94A}" type="slidenum">
              <a:rPr lang="en-US" smtClean="0"/>
              <a:pPr/>
              <a:t>‹#›</a:t>
            </a:fld>
            <a:endParaRPr lang="en-US"/>
          </a:p>
        </p:txBody>
      </p:sp>
      <p:sp>
        <p:nvSpPr>
          <p:cNvPr id="8" name="Footer Placeholder 7"/>
          <p:cNvSpPr txBox="1">
            <a:spLocks/>
          </p:cNvSpPr>
          <p:nvPr/>
        </p:nvSpPr>
        <p:spPr>
          <a:xfrm>
            <a:off x="0" y="8686800"/>
            <a:ext cx="2971800" cy="45720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1110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Ch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08</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Date Placeholder 2"/>
          <p:cNvSpPr txBox="1">
            <a:spLocks/>
          </p:cNvSpPr>
          <p:nvPr/>
        </p:nvSpPr>
        <p:spPr>
          <a:xfrm>
            <a:off x="3886200" y="0"/>
            <a:ext cx="2971800" cy="4572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04B2DE-BEEE-488B-AD33-4FEAA76FAFA8}" type="datetime8">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11/28/17 7:52 AM</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3734915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17503F6-D8A5-4D28-BA91-0112E2CBB2D5}" type="slidenum">
              <a:rPr lang="en-US"/>
              <a:pPr/>
              <a:t>1</a:t>
            </a:fld>
            <a:endParaRPr lang="en-US"/>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p:spPr>
        <p:txBody>
          <a:bodyPr/>
          <a:lstStyle/>
          <a:p>
            <a:r>
              <a:rPr lang="en-US" dirty="0" smtClean="0"/>
              <a:t>C structures allow us to combine one or more existing data types into a new data type. The definition is like a template or blueprint and is composed of members that are previously defined types. When you actually allocate memory for the structure, as</a:t>
            </a:r>
            <a:r>
              <a:rPr lang="en-US" baseline="0" dirty="0" smtClean="0"/>
              <a:t> when you </a:t>
            </a:r>
            <a:r>
              <a:rPr lang="en-US" baseline="0" dirty="0" smtClean="0"/>
              <a:t>declare </a:t>
            </a:r>
            <a:r>
              <a:rPr lang="en-US" baseline="0" dirty="0" smtClean="0"/>
              <a:t>a variable of the new type, the template describes the structure of the memory allocated.</a:t>
            </a:r>
          </a:p>
          <a:p>
            <a:endParaRPr lang="en-US" baseline="0" dirty="0" smtClean="0"/>
          </a:p>
          <a:p>
            <a:r>
              <a:rPr lang="en-US" baseline="0" dirty="0" smtClean="0"/>
              <a:t>Like a header that must be defined before you use or call a function, a structure type has to be defined before you can </a:t>
            </a:r>
            <a:r>
              <a:rPr lang="en-US" baseline="0" dirty="0" smtClean="0"/>
              <a:t>declare </a:t>
            </a:r>
            <a:r>
              <a:rPr lang="en-US" baseline="0" dirty="0" smtClean="0"/>
              <a:t>a variable of that type.</a:t>
            </a:r>
          </a:p>
          <a:p>
            <a:endParaRPr lang="en-US" baseline="0"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526745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sizeof</a:t>
            </a:r>
            <a:r>
              <a:rPr lang="en-US" dirty="0" smtClean="0"/>
              <a:t> operator is most helpful when dynamically allocating a structure. You can use the </a:t>
            </a:r>
            <a:r>
              <a:rPr lang="en-US" dirty="0" err="1" smtClean="0"/>
              <a:t>sizeof</a:t>
            </a:r>
            <a:r>
              <a:rPr lang="en-US" dirty="0" smtClean="0"/>
              <a:t> operator on the structure type or a structure variable to determine the number of bytes of memory that the structure requires.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374250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or more members of a structure can be an array.</a:t>
            </a:r>
          </a:p>
          <a:p>
            <a:endParaRPr lang="en-US" dirty="0" smtClean="0"/>
          </a:p>
          <a:p>
            <a:r>
              <a:rPr lang="en-US" dirty="0" smtClean="0"/>
              <a:t>// Go over</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5029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have an array of elements that are structures.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869190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an also have an array of structures and the structure contains one or more embedded arrays.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843103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pass a structure to a function, the structure is passed by value, just as with</a:t>
            </a:r>
            <a:r>
              <a:rPr lang="en-US" baseline="0" dirty="0" smtClean="0"/>
              <a:t> other types such as </a:t>
            </a:r>
            <a:r>
              <a:rPr lang="en-US" baseline="0" dirty="0" err="1" smtClean="0"/>
              <a:t>int</a:t>
            </a:r>
            <a:r>
              <a:rPr lang="en-US" baseline="0" dirty="0" smtClean="0"/>
              <a:t> and float. That means that the structure must be copied and the function is not able to modify the original structure.</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266550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52171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pass a large structure to a function, it is inefficient and could cause a stack overflow if there isn’t enough room on the stack.</a:t>
            </a:r>
          </a:p>
          <a:p>
            <a:endParaRPr lang="en-US" dirty="0" smtClean="0"/>
          </a:p>
          <a:p>
            <a:r>
              <a:rPr lang="en-US" dirty="0" smtClean="0"/>
              <a:t>101/practice/</a:t>
            </a:r>
            <a:r>
              <a:rPr lang="en-US" dirty="0" err="1" smtClean="0"/>
              <a:t>structs</a:t>
            </a:r>
            <a:r>
              <a:rPr lang="en-US" dirty="0" smtClean="0"/>
              <a:t>/</a:t>
            </a:r>
            <a:r>
              <a:rPr lang="en-US" dirty="0" err="1" smtClean="0"/>
              <a:t>structParameter.c</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694125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get around the copying of a large</a:t>
            </a:r>
            <a:r>
              <a:rPr lang="en-US" baseline="0" dirty="0" smtClean="0"/>
              <a:t> structure or allow the function to modify the original structure. You do this by passing the address of the structure, simulating passing by reference. This is the same as we have seen for other data types.</a:t>
            </a:r>
          </a:p>
        </p:txBody>
      </p:sp>
      <p:sp>
        <p:nvSpPr>
          <p:cNvPr id="4" name="Slide Number Placeholder 3"/>
          <p:cNvSpPr>
            <a:spLocks noGrp="1"/>
          </p:cNvSpPr>
          <p:nvPr>
            <p:ph type="sldNum" sz="quarter" idx="10"/>
          </p:nvPr>
        </p:nvSpPr>
        <p:spPr/>
        <p:txBody>
          <a:bodyPr/>
          <a:lstStyle/>
          <a:p>
            <a:fld id="{C237B1E6-5EBD-4C12-9CF2-4C13CCC2F94A}" type="slidenum">
              <a:rPr lang="en-US" smtClean="0"/>
              <a:pPr/>
              <a:t>17</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362621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how we would modify the </a:t>
            </a:r>
            <a:r>
              <a:rPr lang="en-US" baseline="0" dirty="0" err="1" smtClean="0"/>
              <a:t>changePoint</a:t>
            </a:r>
            <a:r>
              <a:rPr lang="en-US" baseline="0" dirty="0" smtClean="0"/>
              <a:t> function to pass by reference.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4566849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a:t>
            </a:r>
            <a:r>
              <a:rPr lang="en-US" baseline="0" dirty="0" smtClean="0"/>
              <a:t> to get around the copying but don’t want the receiving function to be able to modify the structure parameter, you can specify the </a:t>
            </a:r>
            <a:r>
              <a:rPr lang="en-US" baseline="0" dirty="0" err="1" smtClean="0"/>
              <a:t>const</a:t>
            </a:r>
            <a:r>
              <a:rPr lang="en-US" baseline="0" dirty="0" smtClean="0"/>
              <a:t> keyword in the parameter.</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3006485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17503F6-D8A5-4D28-BA91-0112E2CBB2D5}" type="slidenum">
              <a:rPr lang="en-US"/>
              <a:pPr/>
              <a:t>2</a:t>
            </a:fld>
            <a:endParaRPr lang="en-US"/>
          </a:p>
        </p:txBody>
      </p:sp>
      <p:sp>
        <p:nvSpPr>
          <p:cNvPr id="43011" name="Rectangle 2"/>
          <p:cNvSpPr>
            <a:spLocks noGrp="1" noRot="1" noChangeAspect="1" noChangeArrowheads="1" noTextEdit="1"/>
          </p:cNvSpPr>
          <p:nvPr>
            <p:ph type="sldImg"/>
          </p:nvPr>
        </p:nvSpPr>
        <p:spPr>
          <a:xfrm>
            <a:off x="1150938" y="692150"/>
            <a:ext cx="4556125" cy="3416300"/>
          </a:xfrm>
          <a:ln/>
        </p:spPr>
      </p:sp>
      <p:sp>
        <p:nvSpPr>
          <p:cNvPr id="43012" name="Rectangle 3"/>
          <p:cNvSpPr>
            <a:spLocks noGrp="1" noChangeArrowheads="1"/>
          </p:cNvSpPr>
          <p:nvPr>
            <p:ph type="body" idx="1"/>
          </p:nvPr>
        </p:nvSpPr>
        <p:spPr>
          <a:noFill/>
          <a:ln/>
        </p:spPr>
        <p:txBody>
          <a:bodyPr/>
          <a:lstStyle/>
          <a:p>
            <a:endParaRPr lang="en-US" baseline="0" dirty="0" smtClean="0"/>
          </a:p>
          <a:p>
            <a:r>
              <a:rPr lang="en-US" baseline="0" dirty="0" smtClean="0"/>
              <a:t>C provides three ways to define a structure.</a:t>
            </a:r>
            <a:endParaRPr lang="en-US"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526745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we’ve taken the pass</a:t>
            </a:r>
            <a:r>
              <a:rPr lang="en-US" baseline="0" dirty="0" smtClean="0"/>
              <a:t> by reference example and added the </a:t>
            </a:r>
            <a:r>
              <a:rPr lang="en-US" baseline="0" dirty="0" err="1" smtClean="0"/>
              <a:t>const</a:t>
            </a:r>
            <a:r>
              <a:rPr lang="en-US" baseline="0" dirty="0" smtClean="0"/>
              <a:t> keyword. </a:t>
            </a:r>
            <a:r>
              <a:rPr lang="en-US" dirty="0" smtClean="0"/>
              <a:t>This code generates compile time errors because the parameters are designated</a:t>
            </a:r>
            <a:r>
              <a:rPr lang="en-US" baseline="0" dirty="0" smtClean="0"/>
              <a:t> as read-only constants.</a:t>
            </a:r>
          </a:p>
          <a:p>
            <a:endParaRPr lang="en-US" baseline="0" dirty="0" smtClean="0"/>
          </a:p>
          <a:p>
            <a:r>
              <a:rPr lang="en-US" baseline="0" dirty="0" smtClean="0"/>
              <a:t>// Show</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148796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dynamically allocate a structure and return</a:t>
            </a:r>
            <a:r>
              <a:rPr lang="en-US" baseline="0" dirty="0" smtClean="0"/>
              <a:t> a pointer to it. What happens if you return a pointer to a local structure variable?</a:t>
            </a:r>
          </a:p>
          <a:p>
            <a:endParaRPr lang="en-US" baseline="0" dirty="0" smtClean="0"/>
          </a:p>
          <a:p>
            <a:r>
              <a:rPr lang="en-US" baseline="0" dirty="0" smtClean="0"/>
              <a:t>// The memory pointed to by the returned pointer might be reused</a:t>
            </a:r>
          </a:p>
          <a:p>
            <a:endParaRPr lang="en-US" baseline="0" dirty="0" smtClean="0"/>
          </a:p>
          <a:p>
            <a:r>
              <a:rPr lang="en-US" baseline="0" dirty="0" smtClean="0"/>
              <a:t>101/practice/</a:t>
            </a:r>
            <a:r>
              <a:rPr lang="en-US" baseline="0" dirty="0" err="1" smtClean="0"/>
              <a:t>structPtrReturn.c</a:t>
            </a:r>
            <a:r>
              <a:rPr lang="en-US" baseline="0" dirty="0" smtClean="0"/>
              <a:t>   with compile error</a:t>
            </a:r>
          </a:p>
          <a:p>
            <a:r>
              <a:rPr lang="en-US" baseline="0" dirty="0" smtClean="0"/>
              <a:t>101/practice/structPtrReturn2.c  fixed</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2247323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memory</a:t>
            </a:r>
            <a:r>
              <a:rPr lang="en-US" baseline="0" dirty="0" smtClean="0"/>
              <a:t> may be reused, you better retrieve the structure quickly before it gets wiped out. You certainly be in danger if you called any other functions.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22</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19421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today’s C, you can return a structure. This involves copying the returned structure so you need to be aware of that penalty.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23</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465522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we modify our function to return this relatively small structure, we should be OK.</a:t>
            </a:r>
          </a:p>
          <a:p>
            <a:endParaRPr lang="en-US" baseline="0" dirty="0" smtClean="0"/>
          </a:p>
          <a:p>
            <a:r>
              <a:rPr lang="en-US" baseline="0" dirty="0" smtClean="0"/>
              <a:t>// Go over</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24</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573682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seen how when</a:t>
            </a:r>
            <a:r>
              <a:rPr lang="en-US" baseline="0" dirty="0" smtClean="0"/>
              <a:t> you pass an array to a function as a parameter, C passes the address, simulating passing by reference. This means that the receiving function can modify elements in the array. The function could use the </a:t>
            </a:r>
            <a:r>
              <a:rPr lang="en-US" baseline="0" dirty="0" err="1" smtClean="0"/>
              <a:t>const</a:t>
            </a:r>
            <a:r>
              <a:rPr lang="en-US" baseline="0" dirty="0" smtClean="0"/>
              <a:t> keyword in the parameter which would mean that the function could not modify the array elements. But, suppose you wanted to allow the function to modify the passed array elements but not modify the original array, in other words, pass by value.</a:t>
            </a:r>
          </a:p>
          <a:p>
            <a:endParaRPr lang="en-US" baseline="0" dirty="0" smtClean="0"/>
          </a:p>
          <a:p>
            <a:r>
              <a:rPr lang="en-US" baseline="0" dirty="0" smtClean="0"/>
              <a:t>The only way that you can do that is to embed the array in a structure and then pass the structure. Remember that this involves copying the structure so you have to be concerned about size.</a:t>
            </a:r>
          </a:p>
          <a:p>
            <a:endParaRPr lang="en-US" baseline="0" dirty="0" smtClean="0"/>
          </a:p>
          <a:p>
            <a:r>
              <a:rPr lang="en-US" baseline="0" dirty="0" smtClean="0"/>
              <a:t>How would you return an array from a function? Not a pointer to an array but a locally defined array. The only way to do that is to embed it in a structure. Again since this involves copying the structure, size matters.</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25</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209271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5107C77-7AA3-4A0B-A800-68A8387CEA55}" type="slidenum">
              <a:rPr lang="en-US"/>
              <a:pPr/>
              <a:t>3</a:t>
            </a:fld>
            <a:endParaRPr lang="en-US"/>
          </a:p>
        </p:txBody>
      </p:sp>
      <p:sp>
        <p:nvSpPr>
          <p:cNvPr id="45059" name="Rectangle 2"/>
          <p:cNvSpPr>
            <a:spLocks noGrp="1" noRot="1" noChangeAspect="1" noChangeArrowheads="1" noTextEdit="1"/>
          </p:cNvSpPr>
          <p:nvPr>
            <p:ph type="sldImg"/>
          </p:nvPr>
        </p:nvSpPr>
        <p:spPr>
          <a:xfrm>
            <a:off x="1150938" y="692150"/>
            <a:ext cx="4556125" cy="3416300"/>
          </a:xfrm>
          <a:ln/>
        </p:spPr>
      </p:sp>
      <p:sp>
        <p:nvSpPr>
          <p:cNvPr id="45060" name="Rectangle 3"/>
          <p:cNvSpPr>
            <a:spLocks noGrp="1" noChangeArrowheads="1"/>
          </p:cNvSpPr>
          <p:nvPr>
            <p:ph type="body" idx="1"/>
          </p:nvPr>
        </p:nvSpPr>
        <p:spPr>
          <a:noFill/>
          <a:ln/>
        </p:spPr>
        <p:txBody>
          <a:bodyPr/>
          <a:lstStyle/>
          <a:p>
            <a:r>
              <a:rPr lang="en-US" dirty="0" smtClean="0"/>
              <a:t>If we want to define multiple variables of the same structure, we can use this method, a tagged structure.</a:t>
            </a:r>
          </a:p>
          <a:p>
            <a:endParaRPr lang="en-US" dirty="0" smtClean="0"/>
          </a:p>
          <a:p>
            <a:endParaRPr lang="en-US" dirty="0" smtClean="0"/>
          </a:p>
          <a:p>
            <a:r>
              <a:rPr lang="en-US" dirty="0" smtClean="0"/>
              <a:t>You must use </a:t>
            </a:r>
            <a:r>
              <a:rPr lang="en-US" dirty="0" err="1" smtClean="0"/>
              <a:t>struct</a:t>
            </a:r>
            <a:r>
              <a:rPr lang="en-US" dirty="0" smtClean="0"/>
              <a:t> and your tag when defining variables, parameters, or return types.</a:t>
            </a:r>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763801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2124E18-AD9E-4180-AF5E-FD009E315348}" type="slidenum">
              <a:rPr lang="en-US"/>
              <a:pPr/>
              <a:t>4</a:t>
            </a:fld>
            <a:endParaRPr lang="en-US"/>
          </a:p>
        </p:txBody>
      </p:sp>
      <p:sp>
        <p:nvSpPr>
          <p:cNvPr id="44035" name="Rectangle 2"/>
          <p:cNvSpPr>
            <a:spLocks noGrp="1" noRot="1" noChangeAspect="1" noChangeArrowheads="1" noTextEdit="1"/>
          </p:cNvSpPr>
          <p:nvPr>
            <p:ph type="sldImg"/>
          </p:nvPr>
        </p:nvSpPr>
        <p:spPr>
          <a:xfrm>
            <a:off x="1150938" y="692150"/>
            <a:ext cx="4556125" cy="3416300"/>
          </a:xfrm>
          <a:ln/>
        </p:spPr>
      </p:sp>
      <p:sp>
        <p:nvSpPr>
          <p:cNvPr id="44036" name="Rectangle 3"/>
          <p:cNvSpPr>
            <a:spLocks noGrp="1" noChangeArrowheads="1"/>
          </p:cNvSpPr>
          <p:nvPr>
            <p:ph type="body" idx="1"/>
          </p:nvPr>
        </p:nvSpPr>
        <p:spPr>
          <a:noFill/>
          <a:ln/>
        </p:spPr>
        <p:txBody>
          <a:bodyPr/>
          <a:lstStyle/>
          <a:p>
            <a:r>
              <a:rPr lang="en-US" dirty="0" smtClean="0"/>
              <a:t>This method only allocates a single variable that is a structure.</a:t>
            </a:r>
          </a:p>
          <a:p>
            <a:endParaRPr lang="en-US"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150681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E54756C-8B94-40D2-81F4-9CAE549A3EE8}" type="slidenum">
              <a:rPr lang="en-US"/>
              <a:pPr/>
              <a:t>5</a:t>
            </a:fld>
            <a:endParaRPr lang="en-US"/>
          </a:p>
        </p:txBody>
      </p:sp>
      <p:sp>
        <p:nvSpPr>
          <p:cNvPr id="46083" name="Rectangle 2"/>
          <p:cNvSpPr>
            <a:spLocks noGrp="1" noRot="1" noChangeAspect="1" noChangeArrowheads="1" noTextEdit="1"/>
          </p:cNvSpPr>
          <p:nvPr>
            <p:ph type="sldImg"/>
          </p:nvPr>
        </p:nvSpPr>
        <p:spPr>
          <a:xfrm>
            <a:off x="1150938" y="692150"/>
            <a:ext cx="4556125" cy="3416300"/>
          </a:xfrm>
          <a:ln/>
        </p:spPr>
      </p:sp>
      <p:sp>
        <p:nvSpPr>
          <p:cNvPr id="46084" name="Rectangle 3"/>
          <p:cNvSpPr>
            <a:spLocks noGrp="1" noChangeArrowheads="1"/>
          </p:cNvSpPr>
          <p:nvPr>
            <p:ph type="body" idx="1"/>
          </p:nvPr>
        </p:nvSpPr>
        <p:spPr>
          <a:noFill/>
          <a:ln/>
        </p:spPr>
        <p:txBody>
          <a:bodyPr/>
          <a:lstStyle/>
          <a:p>
            <a:r>
              <a:rPr lang="en-US" dirty="0" smtClean="0"/>
              <a:t>The third method is the type-defined structure. It allows</a:t>
            </a:r>
            <a:r>
              <a:rPr lang="en-US" baseline="0" dirty="0" smtClean="0"/>
              <a:t> the easiest definition of variables because you do not need to use the </a:t>
            </a:r>
            <a:r>
              <a:rPr lang="en-US" baseline="0" dirty="0" err="1" smtClean="0"/>
              <a:t>struct</a:t>
            </a:r>
            <a:r>
              <a:rPr lang="en-US" baseline="0" dirty="0" smtClean="0"/>
              <a:t> keyword when you are declaring variables, parameters, or return types.</a:t>
            </a:r>
          </a:p>
          <a:p>
            <a:endParaRPr lang="en-US" baseline="0"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301528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A1A03AB-6541-4481-A151-BC61076710A0}" type="slidenum">
              <a:rPr lang="en-US"/>
              <a:pPr/>
              <a:t>6</a:t>
            </a:fld>
            <a:endParaRPr lang="en-US"/>
          </a:p>
        </p:txBody>
      </p:sp>
      <p:sp>
        <p:nvSpPr>
          <p:cNvPr id="50179" name="Rectangle 2"/>
          <p:cNvSpPr>
            <a:spLocks noGrp="1" noRot="1" noChangeAspect="1" noChangeArrowheads="1" noTextEdit="1"/>
          </p:cNvSpPr>
          <p:nvPr>
            <p:ph type="sldImg"/>
          </p:nvPr>
        </p:nvSpPr>
        <p:spPr>
          <a:xfrm>
            <a:off x="1150938" y="692150"/>
            <a:ext cx="4556125" cy="3416300"/>
          </a:xfrm>
          <a:ln cap="flat"/>
        </p:spPr>
      </p:sp>
      <p:sp>
        <p:nvSpPr>
          <p:cNvPr id="50180" name="Rectangle 3"/>
          <p:cNvSpPr>
            <a:spLocks noGrp="1" noChangeArrowheads="1"/>
          </p:cNvSpPr>
          <p:nvPr>
            <p:ph type="body" idx="1"/>
          </p:nvPr>
        </p:nvSpPr>
        <p:spPr>
          <a:noFill/>
          <a:ln/>
        </p:spPr>
        <p:txBody>
          <a:bodyPr/>
          <a:lstStyle/>
          <a:p>
            <a:r>
              <a:rPr lang="en-US" dirty="0" smtClean="0"/>
              <a:t>After you define a variable of a structure type, you can access the members by specifying the structure variable name,</a:t>
            </a:r>
            <a:r>
              <a:rPr lang="en-US" baseline="0" dirty="0" smtClean="0"/>
              <a:t> the dot operator, and then the member name. These qualified names can then be used just like other variables of that type.</a:t>
            </a:r>
          </a:p>
          <a:p>
            <a:endParaRPr lang="en-US" baseline="0"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2080084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A1A03AB-6541-4481-A151-BC61076710A0}" type="slidenum">
              <a:rPr lang="en-US"/>
              <a:pPr/>
              <a:t>7</a:t>
            </a:fld>
            <a:endParaRPr lang="en-US"/>
          </a:p>
        </p:txBody>
      </p:sp>
      <p:sp>
        <p:nvSpPr>
          <p:cNvPr id="50179" name="Rectangle 2"/>
          <p:cNvSpPr>
            <a:spLocks noGrp="1" noRot="1" noChangeAspect="1" noChangeArrowheads="1" noTextEdit="1"/>
          </p:cNvSpPr>
          <p:nvPr>
            <p:ph type="sldImg"/>
          </p:nvPr>
        </p:nvSpPr>
        <p:spPr>
          <a:xfrm>
            <a:off x="1150938" y="692150"/>
            <a:ext cx="4556125" cy="3416300"/>
          </a:xfrm>
          <a:ln cap="flat"/>
        </p:spPr>
      </p:sp>
      <p:sp>
        <p:nvSpPr>
          <p:cNvPr id="50180" name="Rectangle 3"/>
          <p:cNvSpPr>
            <a:spLocks noGrp="1" noChangeArrowheads="1"/>
          </p:cNvSpPr>
          <p:nvPr>
            <p:ph type="body" idx="1"/>
          </p:nvPr>
        </p:nvSpPr>
        <p:spPr>
          <a:noFill/>
          <a:ln/>
        </p:spPr>
        <p:txBody>
          <a:bodyPr/>
          <a:lstStyle/>
          <a:p>
            <a:r>
              <a:rPr lang="en-US" dirty="0" smtClean="0"/>
              <a:t>If you have a pointer that points to a structure, you have the option of using</a:t>
            </a:r>
            <a:r>
              <a:rPr lang="en-US" baseline="0" dirty="0" smtClean="0"/>
              <a:t> the arrow operator or the dot operator. To use the arrow operator, you specify the pointer, the arrow operator (dash and greater-than), and the member name. To do the same thing with a dot operator, you specify star pointer within parentheses, the dot operator, and the member name.</a:t>
            </a:r>
          </a:p>
          <a:p>
            <a:endParaRPr lang="en-US" baseline="0" dirty="0" smtClean="0"/>
          </a:p>
        </p:txBody>
      </p:sp>
      <p:sp>
        <p:nvSpPr>
          <p:cNvPr id="2" name="Header Placeholder 1"/>
          <p:cNvSpPr>
            <a:spLocks noGrp="1"/>
          </p:cNvSpPr>
          <p:nvPr>
            <p:ph type="hdr" sz="quarter" idx="10"/>
          </p:nvPr>
        </p:nvSpPr>
        <p:spPr/>
        <p:txBody>
          <a:bodyPr/>
          <a:lstStyle/>
          <a:p>
            <a:r>
              <a:rPr lang="en-US" smtClean="0"/>
              <a:t>V3</a:t>
            </a:r>
            <a:endParaRPr lang="en-US"/>
          </a:p>
        </p:txBody>
      </p:sp>
    </p:spTree>
    <p:extLst>
      <p:ext uri="{BB962C8B-B14F-4D97-AF65-F5344CB8AC3E}">
        <p14:creationId xmlns:p14="http://schemas.microsoft.com/office/powerpoint/2010/main" val="1606293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Structures can be nested. They are nested when you have a member of a structure that is a structure</a:t>
            </a:r>
            <a:r>
              <a:rPr lang="en-US" baseline="0" dirty="0" smtClean="0"/>
              <a:t> type.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8</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1078428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initialize a structure when it is declared</a:t>
            </a:r>
            <a:r>
              <a:rPr lang="en-US" baseline="0" dirty="0" smtClean="0"/>
              <a:t> in a manner similar to initializing the elements of an array. The member values are a comma separated value list enclosed in braces. You’ll get a syntax error if more initializers than members. If there are less than the number of members, the remaining that are primitive types will </a:t>
            </a:r>
          </a:p>
          <a:p>
            <a:r>
              <a:rPr lang="en-US" baseline="0" dirty="0" smtClean="0"/>
              <a:t>be initialized to zero.</a:t>
            </a:r>
          </a:p>
          <a:p>
            <a:endParaRPr lang="en-US" baseline="0" dirty="0" smtClean="0"/>
          </a:p>
          <a:p>
            <a:endParaRPr lang="en-US" baseline="0" dirty="0" smtClean="0"/>
          </a:p>
          <a:p>
            <a:r>
              <a:rPr lang="en-US" baseline="0" dirty="0" smtClean="0"/>
              <a:t>Can also use a compound literal to initialize a structure that has already been declared:</a:t>
            </a:r>
          </a:p>
          <a:p>
            <a:endParaRPr lang="en-US" baseline="0" dirty="0" smtClean="0"/>
          </a:p>
          <a:p>
            <a:r>
              <a:rPr lang="en-US" baseline="0" dirty="0" err="1" smtClean="0"/>
              <a:t>date_t</a:t>
            </a:r>
            <a:r>
              <a:rPr lang="en-US" baseline="0" dirty="0" smtClean="0"/>
              <a:t> </a:t>
            </a:r>
            <a:r>
              <a:rPr lang="en-US" baseline="0" dirty="0" err="1" smtClean="0"/>
              <a:t>finalDate</a:t>
            </a:r>
            <a:r>
              <a:rPr lang="en-US" baseline="0" dirty="0" smtClean="0"/>
              <a:t>;</a:t>
            </a:r>
          </a:p>
          <a:p>
            <a:r>
              <a:rPr lang="en-US" baseline="0" dirty="0" smtClean="0"/>
              <a:t>// …</a:t>
            </a:r>
          </a:p>
          <a:p>
            <a:r>
              <a:rPr lang="en-US" baseline="0" dirty="0" err="1" smtClean="0"/>
              <a:t>finalDate</a:t>
            </a:r>
            <a:r>
              <a:rPr lang="en-US" baseline="0" dirty="0" smtClean="0"/>
              <a:t> = (</a:t>
            </a:r>
            <a:r>
              <a:rPr lang="en-US" baseline="0" dirty="0" err="1" smtClean="0"/>
              <a:t>date_t</a:t>
            </a:r>
            <a:r>
              <a:rPr lang="en-US" baseline="0" dirty="0" smtClean="0"/>
              <a:t>){ 12, 7, 2016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9</a:t>
            </a:fld>
            <a:endParaRPr lang="en-US"/>
          </a:p>
        </p:txBody>
      </p:sp>
      <p:sp>
        <p:nvSpPr>
          <p:cNvPr id="5" name="Header Placeholder 4"/>
          <p:cNvSpPr>
            <a:spLocks noGrp="1"/>
          </p:cNvSpPr>
          <p:nvPr>
            <p:ph type="hdr" sz="quarter" idx="11"/>
          </p:nvPr>
        </p:nvSpPr>
        <p:spPr/>
        <p:txBody>
          <a:bodyPr/>
          <a:lstStyle/>
          <a:p>
            <a:r>
              <a:rPr lang="en-US" smtClean="0"/>
              <a:t>V3</a:t>
            </a:r>
            <a:endParaRPr lang="en-US"/>
          </a:p>
        </p:txBody>
      </p:sp>
    </p:spTree>
    <p:extLst>
      <p:ext uri="{BB962C8B-B14F-4D97-AF65-F5344CB8AC3E}">
        <p14:creationId xmlns:p14="http://schemas.microsoft.com/office/powerpoint/2010/main" val="998014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4" name="Date Placeholder 13"/>
          <p:cNvSpPr>
            <a:spLocks noGrp="1"/>
          </p:cNvSpPr>
          <p:nvPr>
            <p:ph type="dt" sz="half" idx="10"/>
          </p:nvPr>
        </p:nvSpPr>
        <p:spPr/>
        <p:txBody>
          <a:bodyPr/>
          <a:lstStyle>
            <a:lvl1pPr>
              <a:defRPr>
                <a:latin typeface="Calibri" pitchFamily="34" charset="0"/>
              </a:defRPr>
            </a:lvl1pPr>
          </a:lstStyle>
          <a:p>
            <a:fld id="{1D8BD707-D9CF-40AE-B4C6-C98DA3205C09}" type="datetimeFigureOut">
              <a:rPr lang="en-US" smtClean="0"/>
              <a:pPr/>
              <a:t>11/28/17</a:t>
            </a:fld>
            <a:endParaRPr lang="en-US" dirty="0"/>
          </a:p>
        </p:txBody>
      </p:sp>
      <p:sp>
        <p:nvSpPr>
          <p:cNvPr id="16" name="Footer Placeholder 15"/>
          <p:cNvSpPr>
            <a:spLocks noGrp="1"/>
          </p:cNvSpPr>
          <p:nvPr>
            <p:ph type="ftr" sz="quarter" idx="12"/>
          </p:nvPr>
        </p:nvSpPr>
        <p:spPr/>
        <p:txBody>
          <a:bodyPr/>
          <a:lstStyle>
            <a:lvl1pPr>
              <a:defRPr>
                <a:latin typeface="Calibri" pitchFamily="34" charset="0"/>
              </a:defRPr>
            </a:lvl1pPr>
          </a:lstStyle>
          <a:p>
            <a:endParaRPr lang="en-US" dirty="0"/>
          </a:p>
        </p:txBody>
      </p:sp>
      <p:sp>
        <p:nvSpPr>
          <p:cNvPr id="17" name="Oval 16"/>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
        <p:nvSpPr>
          <p:cNvPr id="20" name="Title 7"/>
          <p:cNvSpPr>
            <a:spLocks noGrp="1"/>
          </p:cNvSpPr>
          <p:nvPr>
            <p:ph type="ctrTitle"/>
          </p:nvPr>
        </p:nvSpPr>
        <p:spPr>
          <a:xfrm>
            <a:off x="457200" y="228601"/>
            <a:ext cx="8229600" cy="990600"/>
          </a:xfrm>
        </p:spPr>
        <p:txBody>
          <a:bodyPr anchor="ctr"/>
          <a:lstStyle>
            <a:lvl1pPr algn="ctr">
              <a:defRPr lang="en-US" dirty="0">
                <a:solidFill>
                  <a:srgbClr val="FF9900"/>
                </a:solidFill>
                <a:effectLst>
                  <a:outerShdw blurRad="50800" dist="38100" dir="2700000" algn="tl" rotWithShape="0">
                    <a:prstClr val="black">
                      <a:alpha val="40000"/>
                    </a:prstClr>
                  </a:outerShdw>
                </a:effectLst>
                <a:latin typeface="Calibri" pitchFamily="34" charset="0"/>
              </a:defRPr>
            </a:lvl1pPr>
          </a:lstStyle>
          <a:p>
            <a:r>
              <a:rPr kumimoji="0" lang="en-US" dirty="0" smtClean="0"/>
              <a:t>Click to edit Master title style</a:t>
            </a:r>
            <a:endParaRPr kumimoji="0" lang="en-US" dirty="0"/>
          </a:p>
        </p:txBody>
      </p:sp>
      <p:sp>
        <p:nvSpPr>
          <p:cNvPr id="23" name="Rectangle 22"/>
          <p:cNvSpPr/>
          <p:nvPr userDrawn="1"/>
        </p:nvSpPr>
        <p:spPr>
          <a:xfrm>
            <a:off x="107855" y="1295400"/>
            <a:ext cx="8915400" cy="1755648"/>
          </a:xfrm>
          <a:prstGeom prst="rect">
            <a:avLst/>
          </a:prstGeom>
          <a:solidFill>
            <a:srgbClr val="7030A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1" name="Picture 4"/>
          <p:cNvPicPr>
            <a:picLocks noChangeAspect="1" noChangeArrowheads="1"/>
          </p:cNvPicPr>
          <p:nvPr userDrawn="1"/>
        </p:nvPicPr>
        <p:blipFill>
          <a:blip r:embed="rId2" cstate="print"/>
          <a:srcRect/>
          <a:stretch>
            <a:fillRect/>
          </a:stretch>
        </p:blipFill>
        <p:spPr bwMode="auto">
          <a:xfrm>
            <a:off x="150562" y="1372520"/>
            <a:ext cx="1600200" cy="1576493"/>
          </a:xfrm>
          <a:prstGeom prst="rect">
            <a:avLst/>
          </a:prstGeom>
          <a:noFill/>
          <a:ln w="9525">
            <a:noFill/>
            <a:miter lim="800000"/>
            <a:headEnd/>
            <a:tailEnd/>
          </a:ln>
        </p:spPr>
      </p:pic>
      <p:sp>
        <p:nvSpPr>
          <p:cNvPr id="9" name="Subtitle 8"/>
          <p:cNvSpPr>
            <a:spLocks noGrp="1"/>
          </p:cNvSpPr>
          <p:nvPr>
            <p:ph type="subTitle" idx="1"/>
          </p:nvPr>
        </p:nvSpPr>
        <p:spPr>
          <a:xfrm>
            <a:off x="1828800" y="1449639"/>
            <a:ext cx="7040880" cy="1447800"/>
          </a:xfrm>
          <a:solidFill>
            <a:srgbClr val="FF9900"/>
          </a:solidFill>
        </p:spPr>
        <p:txBody>
          <a:bodyPr lIns="182880" anchor="ctr">
            <a:normAutofit/>
          </a:bodyPr>
          <a:lstStyle>
            <a:lvl1pPr marL="0" indent="0" algn="l">
              <a:buNone/>
              <a:defRPr sz="3200" b="1">
                <a:ln>
                  <a:solidFill>
                    <a:srgbClr val="F8F8F8"/>
                  </a:solidFill>
                </a:ln>
                <a:solidFill>
                  <a:srgbClr val="7030A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11/28/17</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914400" y="1447800"/>
            <a:ext cx="7772400" cy="4572000"/>
          </a:xfrm>
        </p:spPr>
        <p:txBody>
          <a:bodyPr vert="horz"/>
          <a:lstStyle>
            <a:lvl1pPr>
              <a:buFont typeface="Wingdings" pitchFamily="2" charset="2"/>
              <a:buChar char="§"/>
              <a:defRPr>
                <a:latin typeface="Calibri" pitchFamily="34" charset="0"/>
              </a:defRPr>
            </a:lvl1pPr>
            <a:lvl2pPr>
              <a:defRPr>
                <a:latin typeface="Calibri" pitchFamily="34" charset="0"/>
              </a:defRPr>
            </a:lvl2pPr>
            <a:lvl3pPr>
              <a:buFont typeface="Wingdings" pitchFamily="2" charset="2"/>
              <a:buChar char="Ø"/>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11/28/17</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11/28/17</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11/28/17</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11/28/17</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11/28/17</a:t>
            </a:fld>
            <a:endParaRPr lang="en-US"/>
          </a:p>
        </p:txBody>
      </p:sp>
      <p:sp>
        <p:nvSpPr>
          <p:cNvPr id="6" name="Footer Placeholder 5"/>
          <p:cNvSpPr>
            <a:spLocks noGrp="1"/>
          </p:cNvSpPr>
          <p:nvPr>
            <p:ph type="ftr" sz="quarter" idx="11"/>
          </p:nvPr>
        </p:nvSpPr>
        <p:spPr/>
        <p:txBody>
          <a:bodyPr/>
          <a:lstStyle/>
          <a:p>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11/28/17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5"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4.jpe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4" Type="http://schemas.openxmlformats.org/officeDocument/2006/relationships/image" Target="../media/image26.jpeg"/><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6.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4.jpeg"/></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6.jpeg"/><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34.jpeg"/><Relationship Id="rId4" Type="http://schemas.openxmlformats.org/officeDocument/2006/relationships/image" Target="../media/image33.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5.png"/></Relationships>
</file>

<file path=ppt/slides/_rels/slide24.xml.rels><?xml version="1.0" encoding="UTF-8" standalone="yes"?>
<Relationships xmlns="http://schemas.openxmlformats.org/package/2006/relationships"><Relationship Id="rId3" Type="http://schemas.openxmlformats.org/officeDocument/2006/relationships/image" Target="../media/image36.jpeg"/><Relationship Id="rId4" Type="http://schemas.openxmlformats.org/officeDocument/2006/relationships/image" Target="../media/image37.png"/><Relationship Id="rId5" Type="http://schemas.openxmlformats.org/officeDocument/2006/relationships/image" Target="../media/image33.png"/><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38.jpe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lIns="92075" tIns="46038" rIns="92075" bIns="46038">
            <a:normAutofit/>
          </a:bodyPr>
          <a:lstStyle/>
          <a:p>
            <a:pPr eaLnBrk="1" hangingPunct="1"/>
            <a:r>
              <a:rPr lang="en-US" dirty="0" smtClean="0"/>
              <a:t>Structures</a:t>
            </a:r>
            <a:endParaRPr lang="en-US" b="1" dirty="0" smtClean="0"/>
          </a:p>
        </p:txBody>
      </p:sp>
      <p:sp>
        <p:nvSpPr>
          <p:cNvPr id="5124" name="Rectangle 3"/>
          <p:cNvSpPr>
            <a:spLocks noGrp="1" noChangeArrowheads="1"/>
          </p:cNvSpPr>
          <p:nvPr>
            <p:ph sz="quarter" idx="1"/>
          </p:nvPr>
        </p:nvSpPr>
        <p:spPr>
          <a:xfrm>
            <a:off x="609600" y="1447800"/>
            <a:ext cx="7848600" cy="5056350"/>
          </a:xfrm>
          <a:noFill/>
        </p:spPr>
        <p:txBody>
          <a:bodyPr lIns="92075" tIns="46038" rIns="92075" bIns="46038">
            <a:normAutofit/>
          </a:bodyPr>
          <a:lstStyle/>
          <a:p>
            <a:r>
              <a:rPr lang="en-US" dirty="0" smtClean="0"/>
              <a:t>A structure can be used to define a new data type that contains items that logically belong together, even if the items are of different types </a:t>
            </a:r>
          </a:p>
          <a:p>
            <a:pPr eaLnBrk="1" hangingPunct="1"/>
            <a:r>
              <a:rPr lang="en-US" dirty="0" smtClean="0"/>
              <a:t>Structures must be defined before use</a:t>
            </a:r>
          </a:p>
          <a:p>
            <a:pPr eaLnBrk="1" hangingPunct="1"/>
            <a:r>
              <a:rPr lang="en-US" dirty="0" smtClean="0"/>
              <a:t>Defining a </a:t>
            </a:r>
            <a:r>
              <a:rPr lang="en-US" dirty="0" err="1" smtClean="0"/>
              <a:t>struct</a:t>
            </a:r>
            <a:r>
              <a:rPr lang="en-US" dirty="0" smtClean="0"/>
              <a:t> simply tells the compiler what the new data type looks like; it does not cause any storage space in memory to be reserved for anything until you declare a variable of that type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normAutofit/>
          </a:bodyPr>
          <a:lstStyle/>
          <a:p>
            <a:pPr eaLnBrk="1" hangingPunct="1"/>
            <a:r>
              <a:rPr lang="en-US" dirty="0" smtClean="0"/>
              <a:t>Dynamic Allocation of Structures</a:t>
            </a:r>
            <a:endParaRPr lang="en-US" i="1" dirty="0" smtClean="0"/>
          </a:p>
        </p:txBody>
      </p:sp>
      <p:sp>
        <p:nvSpPr>
          <p:cNvPr id="18436" name="Rectangle 3"/>
          <p:cNvSpPr>
            <a:spLocks noGrp="1" noChangeArrowheads="1"/>
          </p:cNvSpPr>
          <p:nvPr>
            <p:ph sz="quarter" idx="1"/>
          </p:nvPr>
        </p:nvSpPr>
        <p:spPr/>
        <p:txBody>
          <a:bodyPr/>
          <a:lstStyle/>
          <a:p>
            <a:pPr eaLnBrk="1" hangingPunct="1">
              <a:lnSpc>
                <a:spcPct val="90000"/>
              </a:lnSpc>
              <a:spcBef>
                <a:spcPct val="5000"/>
              </a:spcBef>
            </a:pPr>
            <a:r>
              <a:rPr lang="en-US" dirty="0" smtClean="0"/>
              <a:t>The </a:t>
            </a:r>
            <a:r>
              <a:rPr lang="en-US" i="1" dirty="0" err="1" smtClean="0"/>
              <a:t>sizeof</a:t>
            </a:r>
            <a:r>
              <a:rPr lang="en-US" i="1" dirty="0" smtClean="0"/>
              <a:t>()</a:t>
            </a:r>
            <a:r>
              <a:rPr lang="en-US" dirty="0" smtClean="0"/>
              <a:t> operator should always be used in dynamic allocation of storage for structured data types and in reading and writing structured data types</a:t>
            </a:r>
          </a:p>
        </p:txBody>
      </p:sp>
      <p:pic>
        <p:nvPicPr>
          <p:cNvPr id="2" name="Picture 1"/>
          <p:cNvPicPr>
            <a:picLocks noChangeAspect="1"/>
          </p:cNvPicPr>
          <p:nvPr/>
        </p:nvPicPr>
        <p:blipFill>
          <a:blip r:embed="rId3"/>
          <a:stretch>
            <a:fillRect/>
          </a:stretch>
        </p:blipFill>
        <p:spPr>
          <a:xfrm>
            <a:off x="1362074" y="2609850"/>
            <a:ext cx="7155656" cy="4071938"/>
          </a:xfrm>
          <a:prstGeom prst="rect">
            <a:avLst/>
          </a:prstGeom>
          <a:noFill/>
          <a:ln w="9525">
            <a:solidFill>
              <a:srgbClr val="FF9900"/>
            </a:solidFill>
            <a:miter lim="800000"/>
            <a:headEnd/>
            <a:tailEnd/>
          </a:ln>
          <a:effectLst/>
        </p:spPr>
      </p:pic>
      <p:pic>
        <p:nvPicPr>
          <p:cNvPr id="81922" name="Picture 2"/>
          <p:cNvPicPr>
            <a:picLocks noChangeAspect="1" noChangeArrowheads="1"/>
          </p:cNvPicPr>
          <p:nvPr/>
        </p:nvPicPr>
        <p:blipFill>
          <a:blip r:embed="rId4" cstate="print"/>
          <a:srcRect/>
          <a:stretch>
            <a:fillRect/>
          </a:stretch>
        </p:blipFill>
        <p:spPr bwMode="auto">
          <a:xfrm>
            <a:off x="6172200" y="3952875"/>
            <a:ext cx="2786063" cy="514350"/>
          </a:xfrm>
          <a:prstGeom prst="rect">
            <a:avLst/>
          </a:prstGeom>
          <a:noFill/>
          <a:ln w="9525">
            <a:solidFill>
              <a:schemeClr val="accent6"/>
            </a:solidFill>
            <a:miter lim="800000"/>
            <a:headEnd/>
            <a:tailEnd/>
          </a:ln>
        </p:spPr>
      </p:pic>
      <p:cxnSp>
        <p:nvCxnSpPr>
          <p:cNvPr id="8" name="Straight Arrow Connector 7"/>
          <p:cNvCxnSpPr>
            <a:stCxn id="10" idx="1"/>
          </p:cNvCxnSpPr>
          <p:nvPr/>
        </p:nvCxnSpPr>
        <p:spPr>
          <a:xfrm flipV="1">
            <a:off x="7182092" y="4465652"/>
            <a:ext cx="749146" cy="11024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44700" y="5039309"/>
            <a:ext cx="173736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794760" y="5296678"/>
            <a:ext cx="201168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2600" y="6644466"/>
            <a:ext cx="173736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ight Brace 9"/>
          <p:cNvSpPr/>
          <p:nvPr/>
        </p:nvSpPr>
        <p:spPr>
          <a:xfrm rot="-2880000">
            <a:off x="6936026" y="5272030"/>
            <a:ext cx="294843" cy="811334"/>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 name="Picture 2"/>
          <p:cNvPicPr>
            <a:picLocks noChangeAspect="1"/>
          </p:cNvPicPr>
          <p:nvPr/>
        </p:nvPicPr>
        <p:blipFill>
          <a:blip r:embed="rId5"/>
          <a:stretch>
            <a:fillRect/>
          </a:stretch>
        </p:blipFill>
        <p:spPr>
          <a:xfrm>
            <a:off x="219769" y="4438758"/>
            <a:ext cx="801882" cy="1719262"/>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normAutofit/>
          </a:bodyPr>
          <a:lstStyle/>
          <a:p>
            <a:pPr eaLnBrk="1" hangingPunct="1"/>
            <a:r>
              <a:rPr lang="en-US" dirty="0" smtClean="0"/>
              <a:t>Arrays Within </a:t>
            </a:r>
            <a:r>
              <a:rPr lang="en-US" dirty="0"/>
              <a:t>S</a:t>
            </a:r>
            <a:r>
              <a:rPr lang="en-US" dirty="0" smtClean="0"/>
              <a:t>tructures</a:t>
            </a:r>
            <a:endParaRPr lang="en-US" i="1" dirty="0" smtClean="0"/>
          </a:p>
        </p:txBody>
      </p:sp>
      <p:sp>
        <p:nvSpPr>
          <p:cNvPr id="29700" name="Rectangle 3"/>
          <p:cNvSpPr>
            <a:spLocks noGrp="1" noChangeArrowheads="1"/>
          </p:cNvSpPr>
          <p:nvPr>
            <p:ph sz="quarter" idx="1"/>
          </p:nvPr>
        </p:nvSpPr>
        <p:spPr/>
        <p:txBody>
          <a:bodyPr/>
          <a:lstStyle/>
          <a:p>
            <a:pPr eaLnBrk="1" hangingPunct="1">
              <a:spcBef>
                <a:spcPct val="5000"/>
              </a:spcBef>
            </a:pPr>
            <a:r>
              <a:rPr lang="en-US" sz="2000" dirty="0" smtClean="0"/>
              <a:t>A member of a structure may be an array</a:t>
            </a:r>
          </a:p>
          <a:p>
            <a:pPr lvl="1" eaLnBrk="1" hangingPunct="1">
              <a:spcBef>
                <a:spcPct val="5000"/>
              </a:spcBef>
              <a:buFont typeface="Wingdings" pitchFamily="2" charset="2"/>
              <a:buNone/>
            </a:pPr>
            <a:r>
              <a:rPr lang="en-US" sz="2000" dirty="0" smtClean="0"/>
              <a:t>  </a:t>
            </a:r>
          </a:p>
          <a:p>
            <a:pPr eaLnBrk="1" hangingPunct="1">
              <a:spcBef>
                <a:spcPct val="5000"/>
              </a:spcBef>
              <a:buFont typeface="Wingdings" pitchFamily="2" charset="2"/>
              <a:buNone/>
            </a:pPr>
            <a:endParaRPr lang="en-US" sz="2000" dirty="0" smtClean="0"/>
          </a:p>
        </p:txBody>
      </p:sp>
      <p:pic>
        <p:nvPicPr>
          <p:cNvPr id="2" name="Picture 1"/>
          <p:cNvPicPr>
            <a:picLocks noChangeAspect="1"/>
          </p:cNvPicPr>
          <p:nvPr/>
        </p:nvPicPr>
        <p:blipFill>
          <a:blip r:embed="rId3"/>
          <a:stretch>
            <a:fillRect/>
          </a:stretch>
        </p:blipFill>
        <p:spPr>
          <a:xfrm>
            <a:off x="1219201" y="2133600"/>
            <a:ext cx="7191375" cy="2464594"/>
          </a:xfrm>
          <a:prstGeom prst="rect">
            <a:avLst/>
          </a:prstGeom>
          <a:noFill/>
          <a:ln w="9525">
            <a:solidFill>
              <a:srgbClr val="FF9900"/>
            </a:solidFill>
            <a:miter lim="800000"/>
            <a:headEnd/>
            <a:tailEnd/>
          </a:ln>
          <a:effectLst/>
        </p:spPr>
      </p:pic>
      <p:pic>
        <p:nvPicPr>
          <p:cNvPr id="8" name="Picture 7"/>
          <p:cNvPicPr>
            <a:picLocks noChangeAspect="1"/>
          </p:cNvPicPr>
          <p:nvPr/>
        </p:nvPicPr>
        <p:blipFill>
          <a:blip r:embed="rId4"/>
          <a:stretch>
            <a:fillRect/>
          </a:stretch>
        </p:blipFill>
        <p:spPr>
          <a:xfrm>
            <a:off x="228600" y="274638"/>
            <a:ext cx="381000" cy="1404054"/>
          </a:xfrm>
          <a:prstGeom prst="rect">
            <a:avLst/>
          </a:prstGeom>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normAutofit/>
          </a:bodyPr>
          <a:lstStyle/>
          <a:p>
            <a:pPr eaLnBrk="1" hangingPunct="1"/>
            <a:r>
              <a:rPr lang="en-US" dirty="0" smtClean="0"/>
              <a:t>Arrays of </a:t>
            </a:r>
            <a:r>
              <a:rPr lang="en-US" dirty="0"/>
              <a:t>S</a:t>
            </a:r>
            <a:r>
              <a:rPr lang="en-US" dirty="0" smtClean="0"/>
              <a:t>tructures</a:t>
            </a:r>
            <a:endParaRPr lang="en-US" i="1" dirty="0" smtClean="0"/>
          </a:p>
        </p:txBody>
      </p:sp>
      <p:sp>
        <p:nvSpPr>
          <p:cNvPr id="30724" name="Rectangle 3"/>
          <p:cNvSpPr>
            <a:spLocks noGrp="1" noChangeArrowheads="1"/>
          </p:cNvSpPr>
          <p:nvPr>
            <p:ph sz="quarter" idx="1"/>
          </p:nvPr>
        </p:nvSpPr>
        <p:spPr/>
        <p:txBody>
          <a:bodyPr/>
          <a:lstStyle/>
          <a:p>
            <a:pPr eaLnBrk="1" hangingPunct="1">
              <a:spcBef>
                <a:spcPct val="5000"/>
              </a:spcBef>
            </a:pPr>
            <a:r>
              <a:rPr lang="en-US" dirty="0" smtClean="0"/>
              <a:t>We can also create an array of structure types</a:t>
            </a:r>
          </a:p>
        </p:txBody>
      </p:sp>
      <p:pic>
        <p:nvPicPr>
          <p:cNvPr id="2" name="Picture 1"/>
          <p:cNvPicPr>
            <a:picLocks noChangeAspect="1"/>
          </p:cNvPicPr>
          <p:nvPr/>
        </p:nvPicPr>
        <p:blipFill>
          <a:blip r:embed="rId3"/>
          <a:stretch>
            <a:fillRect/>
          </a:stretch>
        </p:blipFill>
        <p:spPr>
          <a:xfrm>
            <a:off x="1493044" y="2209800"/>
            <a:ext cx="4679156" cy="3309938"/>
          </a:xfrm>
          <a:prstGeom prst="rect">
            <a:avLst/>
          </a:prstGeom>
          <a:noFill/>
          <a:ln w="9525">
            <a:solidFill>
              <a:srgbClr val="FF9900"/>
            </a:solidFill>
            <a:miter lim="800000"/>
            <a:headEnd/>
            <a:tailEnd/>
          </a:ln>
          <a:effectLst/>
        </p:spPr>
      </p:pic>
      <p:pic>
        <p:nvPicPr>
          <p:cNvPr id="8" name="Picture 7"/>
          <p:cNvPicPr>
            <a:picLocks noChangeAspect="1"/>
          </p:cNvPicPr>
          <p:nvPr/>
        </p:nvPicPr>
        <p:blipFill>
          <a:blip r:embed="rId4"/>
          <a:stretch>
            <a:fillRect/>
          </a:stretch>
        </p:blipFill>
        <p:spPr>
          <a:xfrm>
            <a:off x="228600" y="274638"/>
            <a:ext cx="381000" cy="1404054"/>
          </a:xfrm>
          <a:prstGeom prst="rect">
            <a:avLst/>
          </a:prstGeom>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914400" y="274638"/>
            <a:ext cx="8001000" cy="1143000"/>
          </a:xfrm>
        </p:spPr>
        <p:txBody>
          <a:bodyPr>
            <a:noAutofit/>
          </a:bodyPr>
          <a:lstStyle/>
          <a:p>
            <a:pPr eaLnBrk="1" hangingPunct="1"/>
            <a:r>
              <a:rPr lang="en-US" dirty="0" smtClean="0"/>
              <a:t>Arrays of Structures </a:t>
            </a:r>
            <a:r>
              <a:rPr lang="en-US" dirty="0"/>
              <a:t>C</a:t>
            </a:r>
            <a:r>
              <a:rPr lang="en-US" dirty="0" smtClean="0"/>
              <a:t>ontaining Arrays</a:t>
            </a:r>
            <a:endParaRPr lang="en-US" i="1" dirty="0" smtClean="0"/>
          </a:p>
        </p:txBody>
      </p:sp>
      <p:sp>
        <p:nvSpPr>
          <p:cNvPr id="31748" name="Rectangle 3"/>
          <p:cNvSpPr>
            <a:spLocks noGrp="1" noChangeArrowheads="1"/>
          </p:cNvSpPr>
          <p:nvPr>
            <p:ph sz="quarter" idx="1"/>
          </p:nvPr>
        </p:nvSpPr>
        <p:spPr/>
        <p:txBody>
          <a:bodyPr/>
          <a:lstStyle/>
          <a:p>
            <a:pPr eaLnBrk="1" hangingPunct="1">
              <a:spcBef>
                <a:spcPct val="5000"/>
              </a:spcBef>
            </a:pPr>
            <a:r>
              <a:rPr lang="en-US" dirty="0" smtClean="0"/>
              <a:t>We can also create an array of structures that contain arrays</a:t>
            </a:r>
          </a:p>
        </p:txBody>
      </p:sp>
      <p:pic>
        <p:nvPicPr>
          <p:cNvPr id="3" name="Picture 2"/>
          <p:cNvPicPr>
            <a:picLocks noChangeAspect="1"/>
          </p:cNvPicPr>
          <p:nvPr/>
        </p:nvPicPr>
        <p:blipFill>
          <a:blip r:embed="rId3"/>
          <a:stretch>
            <a:fillRect/>
          </a:stretch>
        </p:blipFill>
        <p:spPr>
          <a:xfrm>
            <a:off x="1371600" y="2514600"/>
            <a:ext cx="7119938" cy="3048000"/>
          </a:xfrm>
          <a:prstGeom prst="rect">
            <a:avLst/>
          </a:prstGeom>
          <a:noFill/>
          <a:ln w="9525">
            <a:solidFill>
              <a:srgbClr val="FF9900"/>
            </a:solidFill>
            <a:miter lim="800000"/>
            <a:headEnd/>
            <a:tailEnd/>
          </a:ln>
          <a:effectLst/>
        </p:spPr>
      </p:pic>
      <p:pic>
        <p:nvPicPr>
          <p:cNvPr id="8" name="Picture 7"/>
          <p:cNvPicPr>
            <a:picLocks noChangeAspect="1"/>
          </p:cNvPicPr>
          <p:nvPr/>
        </p:nvPicPr>
        <p:blipFill>
          <a:blip r:embed="rId4"/>
          <a:stretch>
            <a:fillRect/>
          </a:stretch>
        </p:blipFill>
        <p:spPr>
          <a:xfrm>
            <a:off x="228600" y="274638"/>
            <a:ext cx="381000" cy="1404054"/>
          </a:xfrm>
          <a:prstGeom prst="rect">
            <a:avLst/>
          </a:prstGeom>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normAutofit/>
          </a:bodyPr>
          <a:lstStyle/>
          <a:p>
            <a:r>
              <a:rPr lang="en-US" dirty="0"/>
              <a:t>Structures as Parameters</a:t>
            </a:r>
            <a:endParaRPr lang="en-US" i="1" dirty="0" smtClean="0"/>
          </a:p>
        </p:txBody>
      </p:sp>
      <p:sp>
        <p:nvSpPr>
          <p:cNvPr id="19460" name="Rectangle 3"/>
          <p:cNvSpPr>
            <a:spLocks noGrp="1" noChangeArrowheads="1"/>
          </p:cNvSpPr>
          <p:nvPr>
            <p:ph sz="quarter" idx="1"/>
          </p:nvPr>
        </p:nvSpPr>
        <p:spPr/>
        <p:txBody>
          <a:bodyPr/>
          <a:lstStyle/>
          <a:p>
            <a:pPr eaLnBrk="1" hangingPunct="1">
              <a:spcBef>
                <a:spcPct val="5000"/>
              </a:spcBef>
            </a:pPr>
            <a:r>
              <a:rPr lang="en-US" dirty="0" smtClean="0"/>
              <a:t>A </a:t>
            </a:r>
            <a:r>
              <a:rPr lang="en-US" dirty="0" err="1" smtClean="0"/>
              <a:t>struct</a:t>
            </a:r>
            <a:r>
              <a:rPr lang="en-US" dirty="0" smtClean="0"/>
              <a:t>, like an </a:t>
            </a:r>
            <a:r>
              <a:rPr lang="en-US" dirty="0" err="1" smtClean="0"/>
              <a:t>int</a:t>
            </a:r>
            <a:r>
              <a:rPr lang="en-US" dirty="0" smtClean="0"/>
              <a:t>, may be passed to a function</a:t>
            </a:r>
          </a:p>
          <a:p>
            <a:pPr eaLnBrk="1" hangingPunct="1">
              <a:spcBef>
                <a:spcPct val="5000"/>
              </a:spcBef>
            </a:pPr>
            <a:r>
              <a:rPr lang="en-US" dirty="0" smtClean="0"/>
              <a:t>The process works just like passing an </a:t>
            </a:r>
            <a:r>
              <a:rPr lang="en-US" dirty="0" err="1" smtClean="0"/>
              <a:t>int</a:t>
            </a:r>
            <a:r>
              <a:rPr lang="en-US" dirty="0" smtClean="0"/>
              <a:t>, in that:</a:t>
            </a:r>
          </a:p>
          <a:p>
            <a:pPr lvl="1" eaLnBrk="1" hangingPunct="1">
              <a:spcBef>
                <a:spcPct val="5000"/>
              </a:spcBef>
            </a:pPr>
            <a:r>
              <a:rPr lang="en-US" dirty="0" smtClean="0"/>
              <a:t>The complete structure is copied to the stack</a:t>
            </a:r>
          </a:p>
          <a:p>
            <a:pPr lvl="1" eaLnBrk="1" hangingPunct="1">
              <a:spcBef>
                <a:spcPct val="5000"/>
              </a:spcBef>
            </a:pPr>
            <a:r>
              <a:rPr lang="en-US" dirty="0" smtClean="0"/>
              <a:t>Called function is unable to modify </a:t>
            </a:r>
            <a:br>
              <a:rPr lang="en-US" dirty="0" smtClean="0"/>
            </a:br>
            <a:r>
              <a:rPr lang="en-US" dirty="0" smtClean="0"/>
              <a:t>the caller's copy of the variable</a:t>
            </a:r>
          </a:p>
          <a:p>
            <a:pPr lvl="1" eaLnBrk="1" hangingPunct="1">
              <a:spcBef>
                <a:spcPct val="5000"/>
              </a:spcBef>
              <a:buFont typeface="Wingdings" pitchFamily="2" charset="2"/>
              <a:buNone/>
            </a:pPr>
            <a:endParaRPr lang="en-US" dirty="0" smtClean="0"/>
          </a:p>
        </p:txBody>
      </p:sp>
      <p:pic>
        <p:nvPicPr>
          <p:cNvPr id="8194" name="Picture 2" descr="http://alanberg.com/wp-content/uploads/2013/01/relay-r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058133"/>
            <a:ext cx="2933700" cy="199182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3183223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85800" y="1417635"/>
            <a:ext cx="8138160" cy="4908919"/>
          </a:xfrm>
          <a:prstGeom prst="rect">
            <a:avLst/>
          </a:prstGeom>
          <a:noFill/>
          <a:ln w="9525">
            <a:solidFill>
              <a:srgbClr val="FF9900"/>
            </a:solidFill>
            <a:miter lim="800000"/>
            <a:headEnd/>
            <a:tailEnd/>
          </a:ln>
          <a:effectLst/>
        </p:spPr>
      </p:pic>
      <p:sp>
        <p:nvSpPr>
          <p:cNvPr id="2" name="Title 1"/>
          <p:cNvSpPr>
            <a:spLocks noGrp="1"/>
          </p:cNvSpPr>
          <p:nvPr>
            <p:ph type="title"/>
          </p:nvPr>
        </p:nvSpPr>
        <p:spPr/>
        <p:txBody>
          <a:bodyPr>
            <a:normAutofit/>
          </a:bodyPr>
          <a:lstStyle/>
          <a:p>
            <a:r>
              <a:rPr lang="en-US" dirty="0" smtClean="0"/>
              <a:t>Structures as Parameters</a:t>
            </a:r>
            <a:endParaRPr lang="en-US" dirty="0"/>
          </a:p>
        </p:txBody>
      </p:sp>
      <p:sp>
        <p:nvSpPr>
          <p:cNvPr id="4" name="Rectangle 3"/>
          <p:cNvSpPr/>
          <p:nvPr/>
        </p:nvSpPr>
        <p:spPr>
          <a:xfrm>
            <a:off x="7010400" y="5697071"/>
            <a:ext cx="1752600" cy="304800"/>
          </a:xfrm>
          <a:prstGeom prst="rect">
            <a:avLst/>
          </a:prstGeom>
          <a:noFill/>
          <a:ln w="9525">
            <a:solidFill>
              <a:schemeClr val="accent6"/>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13448" y="3319790"/>
            <a:ext cx="1752600" cy="304800"/>
          </a:xfrm>
          <a:prstGeom prst="rect">
            <a:avLst/>
          </a:prstGeom>
          <a:noFill/>
          <a:ln w="9525">
            <a:solidFill>
              <a:schemeClr val="accent6"/>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http://alanberg.com/wp-content/uploads/2013/01/relay-rac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535942"/>
            <a:ext cx="1047750" cy="7113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94039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Structures as Parameters</a:t>
            </a:r>
          </a:p>
        </p:txBody>
      </p:sp>
      <p:sp>
        <p:nvSpPr>
          <p:cNvPr id="3" name="Content Placeholder 2"/>
          <p:cNvSpPr>
            <a:spLocks noGrp="1"/>
          </p:cNvSpPr>
          <p:nvPr>
            <p:ph sz="quarter" idx="1"/>
          </p:nvPr>
        </p:nvSpPr>
        <p:spPr/>
        <p:txBody>
          <a:bodyPr/>
          <a:lstStyle/>
          <a:p>
            <a:r>
              <a:rPr lang="en-US" dirty="0" smtClean="0"/>
              <a:t>Disadvantage of passing structures by value:</a:t>
            </a:r>
            <a:br>
              <a:rPr lang="en-US" dirty="0" smtClean="0"/>
            </a:br>
            <a:r>
              <a:rPr lang="en-US" dirty="0" smtClean="0"/>
              <a:t>Copying large structures onto stack</a:t>
            </a:r>
          </a:p>
          <a:p>
            <a:pPr lvl="1"/>
            <a:r>
              <a:rPr lang="en-US" dirty="0" smtClean="0"/>
              <a:t>Is inefficient</a:t>
            </a:r>
          </a:p>
          <a:p>
            <a:pPr lvl="1"/>
            <a:r>
              <a:rPr lang="en-US" dirty="0" smtClean="0"/>
              <a:t>May cause stack overflow</a:t>
            </a:r>
          </a:p>
          <a:p>
            <a:pPr lvl="1"/>
            <a:endParaRPr lang="en-US" dirty="0"/>
          </a:p>
        </p:txBody>
      </p:sp>
      <p:pic>
        <p:nvPicPr>
          <p:cNvPr id="4" name="Picture 3"/>
          <p:cNvPicPr>
            <a:picLocks noChangeAspect="1"/>
          </p:cNvPicPr>
          <p:nvPr/>
        </p:nvPicPr>
        <p:blipFill>
          <a:blip r:embed="rId3"/>
          <a:stretch>
            <a:fillRect/>
          </a:stretch>
        </p:blipFill>
        <p:spPr>
          <a:xfrm>
            <a:off x="1519228" y="3200400"/>
            <a:ext cx="6941344" cy="3333750"/>
          </a:xfrm>
          <a:prstGeom prst="rect">
            <a:avLst/>
          </a:prstGeom>
          <a:noFill/>
          <a:ln w="9525">
            <a:solidFill>
              <a:srgbClr val="FF9900"/>
            </a:solidFill>
            <a:miter lim="800000"/>
            <a:headEnd/>
            <a:tailEnd/>
          </a:ln>
          <a:effectLst/>
        </p:spPr>
      </p:pic>
      <p:pic>
        <p:nvPicPr>
          <p:cNvPr id="5" name="Picture 2" descr="http://alanberg.com/wp-content/uploads/2013/01/relay-rac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2400" y="215817"/>
            <a:ext cx="1047750" cy="7113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638956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a:bodyPr>
          <a:lstStyle/>
          <a:p>
            <a:r>
              <a:rPr lang="en-US" dirty="0" smtClean="0"/>
              <a:t>Structure Pointers </a:t>
            </a:r>
            <a:r>
              <a:rPr lang="en-US" dirty="0"/>
              <a:t>as Parameters</a:t>
            </a:r>
            <a:endParaRPr lang="en-US" i="1" dirty="0" smtClean="0"/>
          </a:p>
        </p:txBody>
      </p:sp>
      <p:sp>
        <p:nvSpPr>
          <p:cNvPr id="23556" name="Rectangle 3"/>
          <p:cNvSpPr>
            <a:spLocks noGrp="1" noChangeArrowheads="1"/>
          </p:cNvSpPr>
          <p:nvPr>
            <p:ph sz="quarter" idx="1"/>
          </p:nvPr>
        </p:nvSpPr>
        <p:spPr/>
        <p:txBody>
          <a:bodyPr/>
          <a:lstStyle/>
          <a:p>
            <a:pPr eaLnBrk="1" hangingPunct="1">
              <a:spcBef>
                <a:spcPct val="5000"/>
              </a:spcBef>
            </a:pPr>
            <a:r>
              <a:rPr lang="en-US" dirty="0" smtClean="0"/>
              <a:t>More efficient:  </a:t>
            </a:r>
            <a:r>
              <a:rPr lang="en-US" dirty="0" smtClean="0">
                <a:solidFill>
                  <a:schemeClr val="hlink"/>
                </a:solidFill>
              </a:rPr>
              <a:t>Pass the address of the </a:t>
            </a:r>
            <a:r>
              <a:rPr lang="en-US" dirty="0" err="1" smtClean="0">
                <a:solidFill>
                  <a:schemeClr val="hlink"/>
                </a:solidFill>
              </a:rPr>
              <a:t>struct</a:t>
            </a:r>
            <a:endParaRPr lang="en-US" dirty="0" smtClean="0"/>
          </a:p>
          <a:p>
            <a:pPr eaLnBrk="1" hangingPunct="1">
              <a:spcBef>
                <a:spcPct val="5000"/>
              </a:spcBef>
            </a:pPr>
            <a:r>
              <a:rPr lang="en-US" dirty="0" smtClean="0"/>
              <a:t>Passing an address requires that only a single word be pushed on the stack, no matter the size</a:t>
            </a:r>
          </a:p>
          <a:p>
            <a:pPr lvl="1">
              <a:spcBef>
                <a:spcPct val="5000"/>
              </a:spcBef>
            </a:pPr>
            <a:r>
              <a:rPr lang="en-US" dirty="0" smtClean="0"/>
              <a:t>Called function can then modify the structure.</a:t>
            </a:r>
          </a:p>
          <a:p>
            <a:pPr eaLnBrk="1" hangingPunct="1">
              <a:spcBef>
                <a:spcPct val="5000"/>
              </a:spcBef>
              <a:buFont typeface="Wingdings" pitchFamily="2" charset="2"/>
              <a:buNone/>
            </a:pPr>
            <a:endParaRPr lang="en-US" dirty="0" smtClean="0"/>
          </a:p>
        </p:txBody>
      </p:sp>
      <p:pic>
        <p:nvPicPr>
          <p:cNvPr id="4" name="Picture 2" descr="http://alanberg.com/wp-content/uploads/2013/01/relay-r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038599"/>
            <a:ext cx="1828800" cy="12416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581233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685800" y="1417320"/>
            <a:ext cx="8251031" cy="4905375"/>
          </a:xfrm>
          <a:prstGeom prst="rect">
            <a:avLst/>
          </a:prstGeom>
          <a:noFill/>
          <a:ln w="9525">
            <a:solidFill>
              <a:srgbClr val="FF9900"/>
            </a:solidFill>
            <a:miter lim="800000"/>
            <a:headEnd/>
            <a:tailEnd/>
          </a:ln>
          <a:effectLst/>
        </p:spPr>
      </p:pic>
      <p:sp>
        <p:nvSpPr>
          <p:cNvPr id="2" name="Title 1"/>
          <p:cNvSpPr>
            <a:spLocks noGrp="1"/>
          </p:cNvSpPr>
          <p:nvPr>
            <p:ph type="title"/>
          </p:nvPr>
        </p:nvSpPr>
        <p:spPr/>
        <p:txBody>
          <a:bodyPr>
            <a:normAutofit/>
          </a:bodyPr>
          <a:lstStyle/>
          <a:p>
            <a:r>
              <a:rPr lang="en-US" dirty="0"/>
              <a:t>Structure Pointers as Parameters</a:t>
            </a:r>
          </a:p>
        </p:txBody>
      </p:sp>
      <p:sp>
        <p:nvSpPr>
          <p:cNvPr id="9" name="Rectangle 8"/>
          <p:cNvSpPr/>
          <p:nvPr/>
        </p:nvSpPr>
        <p:spPr>
          <a:xfrm>
            <a:off x="7010400" y="5697071"/>
            <a:ext cx="1752600" cy="304800"/>
          </a:xfrm>
          <a:prstGeom prst="rect">
            <a:avLst/>
          </a:prstGeom>
          <a:noFill/>
          <a:ln w="9525">
            <a:solidFill>
              <a:schemeClr val="accent6"/>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013448" y="3319790"/>
            <a:ext cx="1752600" cy="304800"/>
          </a:xfrm>
          <a:prstGeom prst="rect">
            <a:avLst/>
          </a:prstGeom>
          <a:noFill/>
          <a:ln w="9525">
            <a:solidFill>
              <a:schemeClr val="accent6"/>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http://alanberg.com/wp-content/uploads/2013/01/relay-rac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64066" y="266001"/>
            <a:ext cx="1047750" cy="71136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990636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normAutofit/>
          </a:bodyPr>
          <a:lstStyle/>
          <a:p>
            <a:r>
              <a:rPr lang="en-US" dirty="0" err="1" smtClean="0"/>
              <a:t>Const</a:t>
            </a:r>
            <a:r>
              <a:rPr lang="en-US" dirty="0" smtClean="0"/>
              <a:t> </a:t>
            </a:r>
            <a:r>
              <a:rPr lang="en-US" dirty="0" err="1" smtClean="0"/>
              <a:t>Struct</a:t>
            </a:r>
            <a:r>
              <a:rPr lang="en-US" dirty="0" smtClean="0"/>
              <a:t> Parameter</a:t>
            </a:r>
            <a:endParaRPr lang="en-US" i="1" dirty="0" smtClean="0"/>
          </a:p>
        </p:txBody>
      </p:sp>
      <p:sp>
        <p:nvSpPr>
          <p:cNvPr id="26628" name="Rectangle 3"/>
          <p:cNvSpPr>
            <a:spLocks noGrp="1" noChangeArrowheads="1"/>
          </p:cNvSpPr>
          <p:nvPr>
            <p:ph sz="quarter" idx="1"/>
          </p:nvPr>
        </p:nvSpPr>
        <p:spPr/>
        <p:txBody>
          <a:bodyPr/>
          <a:lstStyle/>
          <a:p>
            <a:pPr eaLnBrk="1" hangingPunct="1">
              <a:lnSpc>
                <a:spcPct val="80000"/>
              </a:lnSpc>
              <a:spcBef>
                <a:spcPct val="5000"/>
              </a:spcBef>
            </a:pPr>
            <a:r>
              <a:rPr lang="en-US" dirty="0" smtClean="0"/>
              <a:t>What if you do not want the recipient to be able to modify the structure?</a:t>
            </a:r>
          </a:p>
          <a:p>
            <a:pPr lvl="1" eaLnBrk="1" hangingPunct="1">
              <a:lnSpc>
                <a:spcPct val="80000"/>
              </a:lnSpc>
              <a:spcBef>
                <a:spcPct val="5000"/>
              </a:spcBef>
            </a:pPr>
            <a:r>
              <a:rPr lang="en-US" dirty="0" smtClean="0"/>
              <a:t>Use the const modifier</a:t>
            </a:r>
          </a:p>
          <a:p>
            <a:pPr lvl="1" eaLnBrk="1" hangingPunct="1">
              <a:lnSpc>
                <a:spcPct val="80000"/>
              </a:lnSpc>
              <a:spcBef>
                <a:spcPct val="5000"/>
              </a:spcBef>
              <a:buFont typeface="Wingdings" pitchFamily="2" charset="2"/>
              <a:buNone/>
            </a:pPr>
            <a:endParaRPr lang="en-US" dirty="0" smtClean="0"/>
          </a:p>
        </p:txBody>
      </p:sp>
      <p:pic>
        <p:nvPicPr>
          <p:cNvPr id="2" name="Picture 1"/>
          <p:cNvPicPr>
            <a:picLocks noChangeAspect="1"/>
          </p:cNvPicPr>
          <p:nvPr/>
        </p:nvPicPr>
        <p:blipFill>
          <a:blip r:embed="rId3"/>
          <a:stretch>
            <a:fillRect/>
          </a:stretch>
        </p:blipFill>
        <p:spPr>
          <a:xfrm>
            <a:off x="1752599" y="2590800"/>
            <a:ext cx="2928938" cy="371475"/>
          </a:xfrm>
          <a:prstGeom prst="rect">
            <a:avLst/>
          </a:prstGeom>
          <a:noFill/>
          <a:ln w="9525">
            <a:solidFill>
              <a:srgbClr val="FF9900"/>
            </a:solidFill>
            <a:miter lim="800000"/>
            <a:headEnd/>
            <a:tailEnd/>
          </a:ln>
          <a:effectLst/>
        </p:spPr>
      </p:pic>
    </p:spTree>
    <p:extLst>
      <p:ext uri="{BB962C8B-B14F-4D97-AF65-F5344CB8AC3E}">
        <p14:creationId xmlns:p14="http://schemas.microsoft.com/office/powerpoint/2010/main" val="30738047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lIns="92075" tIns="46038" rIns="92075" bIns="46038">
            <a:normAutofit/>
          </a:bodyPr>
          <a:lstStyle/>
          <a:p>
            <a:pPr eaLnBrk="1" hangingPunct="1"/>
            <a:r>
              <a:rPr lang="en-US" dirty="0" smtClean="0"/>
              <a:t>Structures</a:t>
            </a:r>
            <a:endParaRPr lang="en-US" b="1" dirty="0" smtClean="0"/>
          </a:p>
        </p:txBody>
      </p:sp>
      <p:sp>
        <p:nvSpPr>
          <p:cNvPr id="5124" name="Rectangle 3"/>
          <p:cNvSpPr>
            <a:spLocks noGrp="1" noChangeArrowheads="1"/>
          </p:cNvSpPr>
          <p:nvPr>
            <p:ph sz="quarter" idx="1"/>
          </p:nvPr>
        </p:nvSpPr>
        <p:spPr>
          <a:xfrm>
            <a:off x="609600" y="1447800"/>
            <a:ext cx="8077200" cy="3581400"/>
          </a:xfrm>
          <a:noFill/>
        </p:spPr>
        <p:txBody>
          <a:bodyPr lIns="92075" tIns="46038" rIns="92075" bIns="46038">
            <a:normAutofit/>
          </a:bodyPr>
          <a:lstStyle/>
          <a:p>
            <a:pPr eaLnBrk="1" hangingPunct="1"/>
            <a:r>
              <a:rPr lang="en-US" dirty="0" smtClean="0"/>
              <a:t>C has three different methods to define a structure</a:t>
            </a:r>
          </a:p>
          <a:p>
            <a:pPr lvl="1"/>
            <a:r>
              <a:rPr lang="en-US" dirty="0"/>
              <a:t>tagged structures</a:t>
            </a:r>
          </a:p>
          <a:p>
            <a:pPr lvl="1" eaLnBrk="1" hangingPunct="1"/>
            <a:r>
              <a:rPr lang="en-US" dirty="0" smtClean="0"/>
              <a:t>variable structures</a:t>
            </a:r>
          </a:p>
          <a:p>
            <a:pPr lvl="1" eaLnBrk="1" hangingPunct="1"/>
            <a:r>
              <a:rPr lang="en-US" dirty="0" smtClean="0"/>
              <a:t>type-defined structures</a:t>
            </a:r>
          </a:p>
        </p:txBody>
      </p:sp>
    </p:spTree>
    <p:extLst>
      <p:ext uri="{BB962C8B-B14F-4D97-AF65-F5344CB8AC3E}">
        <p14:creationId xmlns:p14="http://schemas.microsoft.com/office/powerpoint/2010/main" val="257557758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01000" cy="708204"/>
          </a:xfrm>
        </p:spPr>
        <p:txBody>
          <a:bodyPr>
            <a:noAutofit/>
          </a:bodyPr>
          <a:lstStyle/>
          <a:p>
            <a:r>
              <a:rPr lang="en-US" dirty="0" smtClean="0"/>
              <a:t>Using the </a:t>
            </a:r>
            <a:r>
              <a:rPr lang="en-US" dirty="0" err="1" smtClean="0">
                <a:solidFill>
                  <a:srgbClr val="FF0000"/>
                </a:solidFill>
              </a:rPr>
              <a:t>const</a:t>
            </a:r>
            <a:r>
              <a:rPr lang="en-US" dirty="0" smtClean="0"/>
              <a:t> Modifier</a:t>
            </a:r>
            <a:endParaRPr lang="en-US" dirty="0"/>
          </a:p>
        </p:txBody>
      </p:sp>
      <p:sp>
        <p:nvSpPr>
          <p:cNvPr id="6" name="TextBox 5"/>
          <p:cNvSpPr txBox="1"/>
          <p:nvPr/>
        </p:nvSpPr>
        <p:spPr>
          <a:xfrm>
            <a:off x="4572000" y="3330122"/>
            <a:ext cx="2115003" cy="369332"/>
          </a:xfrm>
          <a:prstGeom prst="rect">
            <a:avLst/>
          </a:prstGeom>
          <a:noFill/>
        </p:spPr>
        <p:txBody>
          <a:bodyPr wrap="none" rtlCol="0">
            <a:spAutoFit/>
          </a:bodyPr>
          <a:lstStyle/>
          <a:p>
            <a:r>
              <a:rPr lang="en-US" dirty="0" smtClean="0">
                <a:solidFill>
                  <a:schemeClr val="accent6"/>
                </a:solidFill>
              </a:rPr>
              <a:t>Compile time errors:</a:t>
            </a:r>
            <a:endParaRPr lang="en-US" dirty="0">
              <a:solidFill>
                <a:schemeClr val="accent6"/>
              </a:solidFill>
            </a:endParaRPr>
          </a:p>
        </p:txBody>
      </p:sp>
      <p:pic>
        <p:nvPicPr>
          <p:cNvPr id="3" name="Picture 2"/>
          <p:cNvPicPr>
            <a:picLocks noChangeAspect="1"/>
          </p:cNvPicPr>
          <p:nvPr/>
        </p:nvPicPr>
        <p:blipFill>
          <a:blip r:embed="rId3"/>
          <a:stretch>
            <a:fillRect/>
          </a:stretch>
        </p:blipFill>
        <p:spPr>
          <a:xfrm>
            <a:off x="685800" y="914400"/>
            <a:ext cx="6500813" cy="4333875"/>
          </a:xfrm>
          <a:prstGeom prst="rect">
            <a:avLst/>
          </a:prstGeom>
          <a:noFill/>
          <a:ln w="9525">
            <a:solidFill>
              <a:srgbClr val="FF9900"/>
            </a:solidFill>
            <a:miter lim="800000"/>
            <a:headEnd/>
            <a:tailEnd/>
          </a:ln>
          <a:effectLst/>
        </p:spPr>
      </p:pic>
      <p:sp>
        <p:nvSpPr>
          <p:cNvPr id="5" name="Rectangle 4"/>
          <p:cNvSpPr/>
          <p:nvPr/>
        </p:nvSpPr>
        <p:spPr>
          <a:xfrm>
            <a:off x="152400" y="5410200"/>
            <a:ext cx="8763000" cy="746358"/>
          </a:xfrm>
          <a:prstGeom prst="rect">
            <a:avLst/>
          </a:prstGeom>
          <a:solidFill>
            <a:schemeClr val="bg1"/>
          </a:solidFill>
          <a:ln>
            <a:solidFill>
              <a:schemeClr val="accent6"/>
            </a:solidFill>
          </a:ln>
        </p:spPr>
        <p:txBody>
          <a:bodyPr wrap="square">
            <a:spAutoFit/>
          </a:bodyPr>
          <a:lstStyle/>
          <a:p>
            <a:pPr marL="517525" indent="-517525">
              <a:lnSpc>
                <a:spcPct val="80000"/>
              </a:lnSpc>
              <a:spcBef>
                <a:spcPct val="5000"/>
              </a:spcBef>
            </a:pPr>
            <a:r>
              <a:rPr lang="en-US" sz="1700" dirty="0">
                <a:latin typeface="Courier New" pitchFamily="49" charset="0"/>
                <a:cs typeface="Courier New" pitchFamily="49" charset="0"/>
              </a:rPr>
              <a:t>ch08.c: In function </a:t>
            </a:r>
            <a:r>
              <a:rPr lang="en-US" sz="1700" dirty="0" err="1">
                <a:latin typeface="Courier New" pitchFamily="49" charset="0"/>
                <a:cs typeface="Courier New" pitchFamily="49" charset="0"/>
              </a:rPr>
              <a:t>âchangePointâ</a:t>
            </a:r>
            <a:r>
              <a:rPr lang="en-US" sz="1700" dirty="0">
                <a:latin typeface="Courier New" pitchFamily="49" charset="0"/>
                <a:cs typeface="Courier New" pitchFamily="49" charset="0"/>
              </a:rPr>
              <a:t>:</a:t>
            </a:r>
          </a:p>
          <a:p>
            <a:pPr marL="517525" indent="-517525">
              <a:lnSpc>
                <a:spcPct val="80000"/>
              </a:lnSpc>
              <a:spcBef>
                <a:spcPct val="5000"/>
              </a:spcBef>
            </a:pPr>
            <a:r>
              <a:rPr lang="en-US" sz="1700" dirty="0">
                <a:latin typeface="Courier New" pitchFamily="49" charset="0"/>
                <a:cs typeface="Courier New" pitchFamily="49" charset="0"/>
              </a:rPr>
              <a:t>ch08.c:213:7: error: assignment of member </a:t>
            </a:r>
            <a:r>
              <a:rPr lang="en-US" sz="1700" dirty="0" err="1">
                <a:latin typeface="Courier New" pitchFamily="49" charset="0"/>
                <a:cs typeface="Courier New" pitchFamily="49" charset="0"/>
              </a:rPr>
              <a:t>âxâ</a:t>
            </a:r>
            <a:r>
              <a:rPr lang="en-US" sz="1700" dirty="0">
                <a:latin typeface="Courier New" pitchFamily="49" charset="0"/>
                <a:cs typeface="Courier New" pitchFamily="49" charset="0"/>
              </a:rPr>
              <a:t> in read-only object</a:t>
            </a:r>
          </a:p>
          <a:p>
            <a:pPr marL="517525" indent="-517525">
              <a:lnSpc>
                <a:spcPct val="80000"/>
              </a:lnSpc>
              <a:spcBef>
                <a:spcPct val="5000"/>
              </a:spcBef>
            </a:pPr>
            <a:r>
              <a:rPr lang="en-US" sz="1700" dirty="0">
                <a:latin typeface="Courier New" pitchFamily="49" charset="0"/>
                <a:cs typeface="Courier New" pitchFamily="49" charset="0"/>
              </a:rPr>
              <a:t>ch08.c:214:7: error: assignment of member </a:t>
            </a:r>
            <a:r>
              <a:rPr lang="en-US" sz="1700" dirty="0" err="1">
                <a:latin typeface="Courier New" pitchFamily="49" charset="0"/>
                <a:cs typeface="Courier New" pitchFamily="49" charset="0"/>
              </a:rPr>
              <a:t>âyâ</a:t>
            </a:r>
            <a:r>
              <a:rPr lang="en-US" sz="1700" dirty="0">
                <a:latin typeface="Courier New" pitchFamily="49" charset="0"/>
                <a:cs typeface="Courier New" pitchFamily="49" charset="0"/>
              </a:rPr>
              <a:t> in read-only object</a:t>
            </a:r>
          </a:p>
        </p:txBody>
      </p:sp>
      <p:sp>
        <p:nvSpPr>
          <p:cNvPr id="7" name="Right Brace 6"/>
          <p:cNvSpPr/>
          <p:nvPr/>
        </p:nvSpPr>
        <p:spPr>
          <a:xfrm>
            <a:off x="2931458" y="2792744"/>
            <a:ext cx="838200" cy="5318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Arrow Connector 7"/>
          <p:cNvCxnSpPr/>
          <p:nvPr/>
        </p:nvCxnSpPr>
        <p:spPr>
          <a:xfrm flipH="1">
            <a:off x="3769658" y="3063407"/>
            <a:ext cx="1" cy="23408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344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996804" cy="639762"/>
          </a:xfrm>
        </p:spPr>
        <p:txBody>
          <a:bodyPr anchor="ctr">
            <a:noAutofit/>
          </a:bodyPr>
          <a:lstStyle/>
          <a:p>
            <a:r>
              <a:rPr lang="en-US" sz="3600" dirty="0" smtClean="0"/>
              <a:t>Return </a:t>
            </a:r>
            <a:r>
              <a:rPr lang="en-US" sz="3600" dirty="0"/>
              <a:t>Structure </a:t>
            </a:r>
            <a:r>
              <a:rPr lang="en-US" sz="3600" dirty="0" smtClean="0"/>
              <a:t>Pointer to Local Variable</a:t>
            </a:r>
            <a:endParaRPr lang="en-US" sz="3600"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4270828"/>
            <a:ext cx="2260227" cy="2246946"/>
          </a:xfrm>
          <a:prstGeom prst="rect">
            <a:avLst/>
          </a:prstGeom>
        </p:spPr>
      </p:pic>
      <p:pic>
        <p:nvPicPr>
          <p:cNvPr id="10" name="Picture 9"/>
          <p:cNvPicPr>
            <a:picLocks noChangeAspect="1"/>
          </p:cNvPicPr>
          <p:nvPr/>
        </p:nvPicPr>
        <p:blipFill>
          <a:blip r:embed="rId4"/>
          <a:stretch>
            <a:fillRect/>
          </a:stretch>
        </p:blipFill>
        <p:spPr>
          <a:xfrm>
            <a:off x="1099858" y="762001"/>
            <a:ext cx="4261009" cy="5454968"/>
          </a:xfrm>
          <a:prstGeom prst="rect">
            <a:avLst/>
          </a:prstGeom>
          <a:noFill/>
          <a:ln w="9525">
            <a:solidFill>
              <a:srgbClr val="FF9900"/>
            </a:solidFill>
            <a:miter lim="800000"/>
            <a:headEnd/>
            <a:tailEnd/>
          </a:ln>
          <a:effectLst/>
        </p:spPr>
      </p:pic>
      <p:sp>
        <p:nvSpPr>
          <p:cNvPr id="7" name="Rectangle 6"/>
          <p:cNvSpPr/>
          <p:nvPr/>
        </p:nvSpPr>
        <p:spPr>
          <a:xfrm>
            <a:off x="1810529" y="6323213"/>
            <a:ext cx="7100675" cy="458587"/>
          </a:xfrm>
          <a:prstGeom prst="rect">
            <a:avLst/>
          </a:prstGeom>
          <a:solidFill>
            <a:schemeClr val="bg1"/>
          </a:solidFill>
          <a:ln>
            <a:solidFill>
              <a:schemeClr val="accent6"/>
            </a:solidFill>
          </a:ln>
        </p:spPr>
        <p:txBody>
          <a:bodyPr wrap="square">
            <a:spAutoFit/>
          </a:bodyPr>
          <a:lstStyle/>
          <a:p>
            <a:pPr marL="517525" indent="-517525">
              <a:lnSpc>
                <a:spcPct val="80000"/>
              </a:lnSpc>
              <a:spcBef>
                <a:spcPct val="5000"/>
              </a:spcBef>
            </a:pPr>
            <a:r>
              <a:rPr lang="en-US" sz="1400" dirty="0">
                <a:latin typeface="Courier New" pitchFamily="49" charset="0"/>
                <a:cs typeface="Courier New" pitchFamily="49" charset="0"/>
              </a:rPr>
              <a:t>ch08.c: In function </a:t>
            </a:r>
            <a:r>
              <a:rPr lang="en-US" sz="1400" dirty="0" err="1">
                <a:latin typeface="Courier New" pitchFamily="49" charset="0"/>
                <a:cs typeface="Courier New" pitchFamily="49" charset="0"/>
              </a:rPr>
              <a:t>âgetEmptyPixelâ</a:t>
            </a:r>
            <a:r>
              <a:rPr lang="en-US" sz="1400" dirty="0">
                <a:latin typeface="Courier New" pitchFamily="49" charset="0"/>
                <a:cs typeface="Courier New" pitchFamily="49" charset="0"/>
              </a:rPr>
              <a:t>:</a:t>
            </a:r>
          </a:p>
          <a:p>
            <a:pPr marL="517525" indent="-517525">
              <a:lnSpc>
                <a:spcPct val="80000"/>
              </a:lnSpc>
              <a:spcBef>
                <a:spcPct val="5000"/>
              </a:spcBef>
            </a:pPr>
            <a:r>
              <a:rPr lang="en-US" sz="1400" dirty="0">
                <a:latin typeface="Courier New" pitchFamily="49" charset="0"/>
                <a:cs typeface="Courier New" pitchFamily="49" charset="0"/>
              </a:rPr>
              <a:t>ch08.c:293:7: warning: function returns address of local variable</a:t>
            </a:r>
          </a:p>
        </p:txBody>
      </p:sp>
      <p:sp>
        <p:nvSpPr>
          <p:cNvPr id="8" name="Right Brace 7"/>
          <p:cNvSpPr/>
          <p:nvPr/>
        </p:nvSpPr>
        <p:spPr>
          <a:xfrm>
            <a:off x="2707342" y="3780480"/>
            <a:ext cx="838200" cy="2270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Arrow Connector 8"/>
          <p:cNvCxnSpPr>
            <a:stCxn id="8" idx="1"/>
          </p:cNvCxnSpPr>
          <p:nvPr/>
        </p:nvCxnSpPr>
        <p:spPr>
          <a:xfrm>
            <a:off x="3545542" y="3894024"/>
            <a:ext cx="1607484" cy="2461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 name="Picture 2" descr="http://cdn2.bigcommerce.com/server2700/cb998/product_images/uploaded_images/returns-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257128"/>
            <a:ext cx="430306" cy="43030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685800" y="274638"/>
            <a:ext cx="8001000" cy="1143000"/>
          </a:xfrm>
        </p:spPr>
        <p:txBody>
          <a:bodyPr>
            <a:noAutofit/>
          </a:bodyPr>
          <a:lstStyle/>
          <a:p>
            <a:r>
              <a:rPr lang="en-US" sz="3600" dirty="0"/>
              <a:t>Return Structure Pointer to Local Variable</a:t>
            </a:r>
            <a:endParaRPr lang="en-US" sz="3600" i="1" dirty="0" smtClean="0"/>
          </a:p>
        </p:txBody>
      </p:sp>
      <p:sp>
        <p:nvSpPr>
          <p:cNvPr id="36868" name="Rectangle 3"/>
          <p:cNvSpPr>
            <a:spLocks noGrp="1" noChangeArrowheads="1"/>
          </p:cNvSpPr>
          <p:nvPr>
            <p:ph sz="quarter" idx="1"/>
          </p:nvPr>
        </p:nvSpPr>
        <p:spPr/>
        <p:txBody>
          <a:bodyPr/>
          <a:lstStyle/>
          <a:p>
            <a:pPr eaLnBrk="1" hangingPunct="1">
              <a:spcBef>
                <a:spcPct val="5000"/>
              </a:spcBef>
            </a:pPr>
            <a:r>
              <a:rPr lang="en-US" dirty="0" smtClean="0"/>
              <a:t>Reason: function is returning a pointer to a variable that was allocated on the stack during execution of the function</a:t>
            </a:r>
          </a:p>
          <a:p>
            <a:pPr eaLnBrk="1" hangingPunct="1">
              <a:spcBef>
                <a:spcPct val="5000"/>
              </a:spcBef>
            </a:pPr>
            <a:endParaRPr lang="en-US" dirty="0"/>
          </a:p>
          <a:p>
            <a:pPr eaLnBrk="1" hangingPunct="1">
              <a:spcBef>
                <a:spcPct val="5000"/>
              </a:spcBef>
            </a:pPr>
            <a:endParaRPr lang="en-US" dirty="0" smtClean="0"/>
          </a:p>
          <a:p>
            <a:pPr eaLnBrk="1" hangingPunct="1">
              <a:spcBef>
                <a:spcPct val="5000"/>
              </a:spcBef>
            </a:pPr>
            <a:endParaRPr lang="en-US" dirty="0" smtClean="0"/>
          </a:p>
          <a:p>
            <a:pPr lvl="1">
              <a:spcBef>
                <a:spcPct val="5000"/>
              </a:spcBef>
            </a:pPr>
            <a:r>
              <a:rPr lang="en-US" dirty="0" smtClean="0"/>
              <a:t>Such variables are subject to being wiped out by subsequent function calls</a:t>
            </a:r>
          </a:p>
        </p:txBody>
      </p:sp>
      <p:pic>
        <p:nvPicPr>
          <p:cNvPr id="2050" name="Picture 2" descr="http://www.justindeeter.com/wp-content/uploads/2013/08/Dang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2667000"/>
            <a:ext cx="2895600" cy="114279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http://cdn2.bigcommerce.com/server2700/cb998/product_images/uploaded_images/returns-ic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57128"/>
            <a:ext cx="430306" cy="43030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Function Return Structure Values</a:t>
            </a:r>
          </a:p>
        </p:txBody>
      </p:sp>
      <p:sp>
        <p:nvSpPr>
          <p:cNvPr id="37892" name="Rectangle 3"/>
          <p:cNvSpPr>
            <a:spLocks noGrp="1" noChangeArrowheads="1"/>
          </p:cNvSpPr>
          <p:nvPr>
            <p:ph sz="quarter" idx="1"/>
          </p:nvPr>
        </p:nvSpPr>
        <p:spPr/>
        <p:txBody>
          <a:bodyPr/>
          <a:lstStyle/>
          <a:p>
            <a:pPr eaLnBrk="1" hangingPunct="1">
              <a:spcBef>
                <a:spcPct val="5000"/>
              </a:spcBef>
            </a:pPr>
            <a:r>
              <a:rPr lang="en-US" dirty="0" smtClean="0"/>
              <a:t>It is possible for a function to return a structure.</a:t>
            </a:r>
          </a:p>
          <a:p>
            <a:pPr eaLnBrk="1" hangingPunct="1">
              <a:spcBef>
                <a:spcPct val="5000"/>
              </a:spcBef>
            </a:pPr>
            <a:r>
              <a:rPr lang="en-US" dirty="0" smtClean="0"/>
              <a:t>This facility depends upon the structure assignment mechanisms which copies one complete structure to another.</a:t>
            </a:r>
          </a:p>
          <a:p>
            <a:pPr lvl="1" eaLnBrk="1" hangingPunct="1">
              <a:spcBef>
                <a:spcPct val="5000"/>
              </a:spcBef>
            </a:pPr>
            <a:r>
              <a:rPr lang="en-US" dirty="0" smtClean="0"/>
              <a:t>Avoids the unsafe condition associated with </a:t>
            </a:r>
            <a:br>
              <a:rPr lang="en-US" dirty="0" smtClean="0"/>
            </a:br>
            <a:r>
              <a:rPr lang="en-US" dirty="0" smtClean="0"/>
              <a:t>returning a pointer, but</a:t>
            </a:r>
          </a:p>
          <a:p>
            <a:pPr lvl="1" eaLnBrk="1" hangingPunct="1">
              <a:spcBef>
                <a:spcPct val="5000"/>
              </a:spcBef>
            </a:pPr>
            <a:r>
              <a:rPr lang="en-US" dirty="0" smtClean="0"/>
              <a:t>Incurs the possibly extreme penalty of </a:t>
            </a:r>
            <a:br>
              <a:rPr lang="en-US" dirty="0" smtClean="0"/>
            </a:br>
            <a:r>
              <a:rPr lang="en-US" dirty="0" smtClean="0"/>
              <a:t>copying a very large structure</a:t>
            </a:r>
          </a:p>
          <a:p>
            <a:pPr lvl="1" eaLnBrk="1" hangingPunct="1">
              <a:spcBef>
                <a:spcPct val="5000"/>
              </a:spcBef>
              <a:buFont typeface="Wingdings" pitchFamily="2" charset="2"/>
              <a:buNone/>
            </a:pPr>
            <a:endParaRPr lang="en-US" dirty="0" smtClean="0"/>
          </a:p>
        </p:txBody>
      </p:sp>
      <p:pic>
        <p:nvPicPr>
          <p:cNvPr id="14338" name="Picture 2" descr="http://cdn2.bigcommerce.com/server2700/cb998/product_images/uploaded_images/returns-ic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274638"/>
            <a:ext cx="1057275" cy="105727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200" dirty="0"/>
              <a:t>Function Return Structure Values</a:t>
            </a:r>
          </a:p>
        </p:txBody>
      </p:sp>
      <p:pic>
        <p:nvPicPr>
          <p:cNvPr id="3074" name="Picture 2" descr="http://www.ndtv.com/news/images/story_page/OK_Think_Stock_36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0142" y="3200400"/>
            <a:ext cx="2006601" cy="1504951"/>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1371600" y="1417638"/>
            <a:ext cx="4714875" cy="4893469"/>
          </a:xfrm>
          <a:prstGeom prst="rect">
            <a:avLst/>
          </a:prstGeom>
          <a:noFill/>
          <a:ln w="9525">
            <a:solidFill>
              <a:srgbClr val="FF9900"/>
            </a:solidFill>
            <a:miter lim="800000"/>
            <a:headEnd/>
            <a:tailEnd/>
          </a:ln>
          <a:effectLst/>
        </p:spPr>
      </p:pic>
      <p:pic>
        <p:nvPicPr>
          <p:cNvPr id="8" name="Picture 2" descr="http://cdn2.bigcommerce.com/server2700/cb998/product_images/uploaded_images/returns-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257128"/>
            <a:ext cx="430306" cy="43030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Arrays as Parameters &amp; Return</a:t>
            </a:r>
            <a:endParaRPr lang="en-US" dirty="0"/>
          </a:p>
        </p:txBody>
      </p:sp>
      <p:sp>
        <p:nvSpPr>
          <p:cNvPr id="3" name="Content Placeholder 2"/>
          <p:cNvSpPr>
            <a:spLocks noGrp="1"/>
          </p:cNvSpPr>
          <p:nvPr>
            <p:ph sz="quarter" idx="1"/>
          </p:nvPr>
        </p:nvSpPr>
        <p:spPr/>
        <p:txBody>
          <a:bodyPr>
            <a:normAutofit/>
          </a:bodyPr>
          <a:lstStyle/>
          <a:p>
            <a:r>
              <a:rPr lang="en-US" dirty="0" smtClean="0"/>
              <a:t>Array’s address is passed as parameter</a:t>
            </a:r>
          </a:p>
          <a:p>
            <a:pPr lvl="1"/>
            <a:r>
              <a:rPr lang="en-US" dirty="0" smtClean="0"/>
              <a:t>Simulates passing by reference</a:t>
            </a:r>
          </a:p>
          <a:p>
            <a:r>
              <a:rPr lang="en-US" dirty="0" smtClean="0"/>
              <a:t>Embedding array in structure</a:t>
            </a:r>
          </a:p>
          <a:p>
            <a:pPr lvl="1"/>
            <a:r>
              <a:rPr lang="en-US" dirty="0" smtClean="0"/>
              <a:t>The only way to pass an array </a:t>
            </a:r>
            <a:r>
              <a:rPr lang="en-US" u="sng" dirty="0" smtClean="0"/>
              <a:t>by </a:t>
            </a:r>
            <a:r>
              <a:rPr lang="en-US" i="1" u="sng" dirty="0" smtClean="0"/>
              <a:t>value</a:t>
            </a:r>
            <a:r>
              <a:rPr lang="en-US" dirty="0" smtClean="0"/>
              <a:t/>
            </a:r>
            <a:br>
              <a:rPr lang="en-US" dirty="0" smtClean="0"/>
            </a:br>
            <a:r>
              <a:rPr lang="en-US" dirty="0" smtClean="0"/>
              <a:t>is to embed it in a structure</a:t>
            </a:r>
          </a:p>
          <a:p>
            <a:pPr lvl="1"/>
            <a:r>
              <a:rPr lang="en-US" dirty="0" smtClean="0"/>
              <a:t>The only way to return an array is </a:t>
            </a:r>
            <a:br>
              <a:rPr lang="en-US" dirty="0" smtClean="0"/>
            </a:br>
            <a:r>
              <a:rPr lang="en-US" dirty="0" smtClean="0"/>
              <a:t>to embed it in a structure</a:t>
            </a:r>
          </a:p>
          <a:p>
            <a:pPr lvl="1"/>
            <a:r>
              <a:rPr lang="en-US" dirty="0" smtClean="0"/>
              <a:t>Both involve copying</a:t>
            </a:r>
          </a:p>
          <a:p>
            <a:pPr lvl="2"/>
            <a:r>
              <a:rPr lang="en-US" dirty="0" smtClean="0"/>
              <a:t>Beware of size</a:t>
            </a:r>
          </a:p>
          <a:p>
            <a:endParaRPr lang="en-US" dirty="0"/>
          </a:p>
        </p:txBody>
      </p:sp>
      <p:grpSp>
        <p:nvGrpSpPr>
          <p:cNvPr id="6" name="Group 5"/>
          <p:cNvGrpSpPr/>
          <p:nvPr/>
        </p:nvGrpSpPr>
        <p:grpSpPr>
          <a:xfrm>
            <a:off x="6858000" y="3048000"/>
            <a:ext cx="1447800" cy="2667000"/>
            <a:chOff x="4648200" y="4419600"/>
            <a:chExt cx="685800" cy="1828800"/>
          </a:xfrm>
        </p:grpSpPr>
        <p:pic>
          <p:nvPicPr>
            <p:cNvPr id="5" name="Picture 4"/>
            <p:cNvPicPr>
              <a:picLocks noChangeAspect="1"/>
            </p:cNvPicPr>
            <p:nvPr/>
          </p:nvPicPr>
          <p:blipFill>
            <a:blip r:embed="rId3"/>
            <a:stretch>
              <a:fillRect/>
            </a:stretch>
          </p:blipFill>
          <p:spPr>
            <a:xfrm>
              <a:off x="4800600" y="4643716"/>
              <a:ext cx="381000" cy="1404054"/>
            </a:xfrm>
            <a:prstGeom prst="rect">
              <a:avLst/>
            </a:prstGeom>
            <a:effectLst>
              <a:outerShdw blurRad="50800" dist="38100" dir="2700000" algn="tl" rotWithShape="0">
                <a:prstClr val="black">
                  <a:alpha val="40000"/>
                </a:prstClr>
              </a:outerShdw>
            </a:effectLst>
          </p:spPr>
        </p:pic>
        <p:sp>
          <p:nvSpPr>
            <p:cNvPr id="4" name="Rectangle 3"/>
            <p:cNvSpPr/>
            <p:nvPr/>
          </p:nvSpPr>
          <p:spPr>
            <a:xfrm>
              <a:off x="4648200" y="4419600"/>
              <a:ext cx="685800" cy="1828800"/>
            </a:xfrm>
            <a:prstGeom prst="rect">
              <a:avLst/>
            </a:prstGeom>
            <a:noFill/>
            <a:ln w="38100">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100" name="Picture 4" descr="http://www.cybermetrics.com/images/IssueReturnIma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4392" y="313935"/>
            <a:ext cx="942815" cy="93214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1027"/>
          <p:cNvSpPr>
            <a:spLocks noGrp="1" noChangeArrowheads="1"/>
          </p:cNvSpPr>
          <p:nvPr>
            <p:ph sz="quarter" idx="1"/>
          </p:nvPr>
        </p:nvSpPr>
        <p:spPr>
          <a:xfrm>
            <a:off x="914400" y="1447800"/>
            <a:ext cx="7772400" cy="5105400"/>
          </a:xfrm>
          <a:noFill/>
        </p:spPr>
        <p:txBody>
          <a:bodyPr lIns="92075" tIns="46038" rIns="92075" bIns="46038"/>
          <a:lstStyle/>
          <a:p>
            <a:pPr eaLnBrk="1" hangingPunct="1">
              <a:lnSpc>
                <a:spcPct val="110000"/>
              </a:lnSpc>
            </a:pPr>
            <a:r>
              <a:rPr lang="en-US" sz="2000" dirty="0" smtClean="0"/>
              <a:t>A tagged structure definition defines a type</a:t>
            </a:r>
          </a:p>
          <a:p>
            <a:pPr eaLnBrk="1" hangingPunct="1">
              <a:lnSpc>
                <a:spcPct val="110000"/>
              </a:lnSpc>
            </a:pPr>
            <a:r>
              <a:rPr lang="en-US" sz="2000" dirty="0" smtClean="0"/>
              <a:t>We can use the tag to define variables, parameters, and return types</a:t>
            </a:r>
          </a:p>
          <a:p>
            <a:pPr eaLnBrk="1" hangingPunct="1">
              <a:lnSpc>
                <a:spcPct val="30000"/>
              </a:lnSpc>
              <a:buFont typeface="Wingdings" pitchFamily="2" charset="2"/>
              <a:buNone/>
            </a:pPr>
            <a:endParaRPr lang="en-US" sz="2000" dirty="0" smtClean="0"/>
          </a:p>
          <a:p>
            <a:pPr eaLnBrk="1" hangingPunct="1">
              <a:lnSpc>
                <a:spcPct val="80000"/>
              </a:lnSpc>
              <a:buFont typeface="Wingdings" pitchFamily="2" charset="2"/>
              <a:buNone/>
            </a:pPr>
            <a:endParaRPr lang="en-US" sz="2000" i="1" dirty="0" smtClean="0">
              <a:solidFill>
                <a:srgbClr val="CC0000"/>
              </a:solidFill>
            </a:endParaRPr>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US" sz="2000" dirty="0" smtClean="0"/>
          </a:p>
          <a:p>
            <a:pPr eaLnBrk="1" hangingPunct="1">
              <a:lnSpc>
                <a:spcPct val="80000"/>
              </a:lnSpc>
              <a:buFont typeface="Wingdings" pitchFamily="2" charset="2"/>
              <a:buNone/>
            </a:pPr>
            <a:endParaRPr lang="en-US" sz="2000" dirty="0"/>
          </a:p>
          <a:p>
            <a:pPr eaLnBrk="1" hangingPunct="1">
              <a:lnSpc>
                <a:spcPct val="80000"/>
              </a:lnSpc>
              <a:buFont typeface="Wingdings" pitchFamily="2" charset="2"/>
              <a:buNone/>
            </a:pPr>
            <a:endParaRPr lang="en-US" sz="2000" dirty="0" smtClean="0"/>
          </a:p>
          <a:p>
            <a:pPr>
              <a:lnSpc>
                <a:spcPct val="80000"/>
              </a:lnSpc>
            </a:pPr>
            <a:r>
              <a:rPr lang="en-US" sz="2000" dirty="0" smtClean="0"/>
              <a:t>Variable declarations: </a:t>
            </a:r>
          </a:p>
          <a:p>
            <a:pPr>
              <a:lnSpc>
                <a:spcPct val="80000"/>
              </a:lnSpc>
            </a:pPr>
            <a:endParaRPr lang="en-US" sz="2000" dirty="0"/>
          </a:p>
          <a:p>
            <a:pPr>
              <a:lnSpc>
                <a:spcPct val="80000"/>
              </a:lnSpc>
            </a:pPr>
            <a:endParaRPr lang="en-US" sz="2000" dirty="0" smtClean="0"/>
          </a:p>
          <a:p>
            <a:pPr lvl="1">
              <a:lnSpc>
                <a:spcPct val="80000"/>
              </a:lnSpc>
            </a:pPr>
            <a:r>
              <a:rPr lang="en-US" sz="1800" dirty="0" smtClean="0"/>
              <a:t>Variables point1, point2, and point3 all have members x and y.</a:t>
            </a:r>
          </a:p>
        </p:txBody>
      </p:sp>
      <p:pic>
        <p:nvPicPr>
          <p:cNvPr id="2" name="Picture 1"/>
          <p:cNvPicPr>
            <a:picLocks noChangeAspect="1"/>
          </p:cNvPicPr>
          <p:nvPr/>
        </p:nvPicPr>
        <p:blipFill>
          <a:blip r:embed="rId3"/>
          <a:stretch>
            <a:fillRect/>
          </a:stretch>
        </p:blipFill>
        <p:spPr>
          <a:xfrm>
            <a:off x="1600200" y="2412347"/>
            <a:ext cx="4414838" cy="1314450"/>
          </a:xfrm>
          <a:prstGeom prst="rect">
            <a:avLst/>
          </a:prstGeom>
          <a:noFill/>
          <a:ln w="9525">
            <a:solidFill>
              <a:srgbClr val="FF9900"/>
            </a:solidFill>
            <a:miter lim="800000"/>
            <a:headEnd/>
            <a:tailEnd/>
          </a:ln>
          <a:effectLst/>
        </p:spPr>
      </p:pic>
      <p:sp>
        <p:nvSpPr>
          <p:cNvPr id="7171" name="Rectangle 1026"/>
          <p:cNvSpPr>
            <a:spLocks noGrp="1" noChangeArrowheads="1"/>
          </p:cNvSpPr>
          <p:nvPr>
            <p:ph type="title"/>
          </p:nvPr>
        </p:nvSpPr>
        <p:spPr/>
        <p:txBody>
          <a:bodyPr lIns="92075" tIns="46038" rIns="92075" bIns="46038"/>
          <a:lstStyle/>
          <a:p>
            <a:pPr eaLnBrk="1" hangingPunct="1"/>
            <a:r>
              <a:rPr lang="en-US" dirty="0"/>
              <a:t>1</a:t>
            </a:r>
            <a:r>
              <a:rPr lang="en-US" dirty="0" smtClean="0"/>
              <a:t>) Tagged Structure</a:t>
            </a:r>
            <a:endParaRPr lang="en-US" b="1" dirty="0" smtClean="0"/>
          </a:p>
        </p:txBody>
      </p:sp>
      <p:sp>
        <p:nvSpPr>
          <p:cNvPr id="10" name="TextBox 9"/>
          <p:cNvSpPr txBox="1"/>
          <p:nvPr/>
        </p:nvSpPr>
        <p:spPr>
          <a:xfrm>
            <a:off x="6763505" y="2920702"/>
            <a:ext cx="1694695" cy="369332"/>
          </a:xfrm>
          <a:prstGeom prst="rect">
            <a:avLst/>
          </a:prstGeom>
          <a:noFill/>
          <a:ln>
            <a:solidFill>
              <a:srgbClr val="00B050"/>
            </a:solidFill>
          </a:ln>
        </p:spPr>
        <p:txBody>
          <a:bodyPr wrap="none" rtlCol="0">
            <a:spAutoFit/>
          </a:bodyPr>
          <a:lstStyle/>
          <a:p>
            <a:r>
              <a:rPr lang="en-US" b="1" dirty="0" smtClean="0">
                <a:solidFill>
                  <a:srgbClr val="00B050"/>
                </a:solidFill>
              </a:rPr>
              <a:t>Member names</a:t>
            </a:r>
            <a:endParaRPr lang="en-US" b="1" dirty="0">
              <a:solidFill>
                <a:srgbClr val="00B050"/>
              </a:solidFill>
            </a:endParaRPr>
          </a:p>
        </p:txBody>
      </p:sp>
      <p:sp>
        <p:nvSpPr>
          <p:cNvPr id="11" name="Right Brace 10"/>
          <p:cNvSpPr/>
          <p:nvPr/>
        </p:nvSpPr>
        <p:spPr>
          <a:xfrm>
            <a:off x="5925305" y="2783542"/>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6802606" y="2330826"/>
            <a:ext cx="1426994" cy="369332"/>
          </a:xfrm>
          <a:prstGeom prst="rect">
            <a:avLst/>
          </a:prstGeom>
          <a:noFill/>
          <a:ln>
            <a:solidFill>
              <a:srgbClr val="00B050"/>
            </a:solidFill>
          </a:ln>
        </p:spPr>
        <p:txBody>
          <a:bodyPr wrap="none" rtlCol="0">
            <a:spAutoFit/>
          </a:bodyPr>
          <a:lstStyle/>
          <a:p>
            <a:r>
              <a:rPr lang="en-US" b="1" dirty="0" smtClean="0">
                <a:solidFill>
                  <a:srgbClr val="00B050"/>
                </a:solidFill>
              </a:rPr>
              <a:t>Structure tag</a:t>
            </a:r>
            <a:endParaRPr lang="en-US" b="1" dirty="0">
              <a:solidFill>
                <a:srgbClr val="00B050"/>
              </a:solidFill>
            </a:endParaRPr>
          </a:p>
        </p:txBody>
      </p:sp>
      <p:cxnSp>
        <p:nvCxnSpPr>
          <p:cNvPr id="13" name="Straight Arrow Connector 12"/>
          <p:cNvCxnSpPr>
            <a:stCxn id="12" idx="1"/>
          </p:cNvCxnSpPr>
          <p:nvPr/>
        </p:nvCxnSpPr>
        <p:spPr>
          <a:xfrm flipH="1">
            <a:off x="3810000" y="2515492"/>
            <a:ext cx="2992606" cy="215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29224" y="3949942"/>
            <a:ext cx="3203698" cy="369332"/>
          </a:xfrm>
          <a:prstGeom prst="rect">
            <a:avLst/>
          </a:prstGeom>
          <a:noFill/>
          <a:ln>
            <a:solidFill>
              <a:srgbClr val="00B050"/>
            </a:solidFill>
          </a:ln>
        </p:spPr>
        <p:txBody>
          <a:bodyPr wrap="square" rtlCol="0">
            <a:spAutoFit/>
          </a:bodyPr>
          <a:lstStyle/>
          <a:p>
            <a:r>
              <a:rPr lang="en-US" i="1" dirty="0" smtClean="0">
                <a:solidFill>
                  <a:srgbClr val="CC0000"/>
                </a:solidFill>
              </a:rPr>
              <a:t>DON’T FORGET THE SEMICOLON</a:t>
            </a:r>
            <a:endParaRPr lang="en-US" b="1" dirty="0">
              <a:solidFill>
                <a:srgbClr val="00B050"/>
              </a:solidFill>
            </a:endParaRPr>
          </a:p>
        </p:txBody>
      </p:sp>
      <p:cxnSp>
        <p:nvCxnSpPr>
          <p:cNvPr id="15" name="Straight Arrow Connector 14"/>
          <p:cNvCxnSpPr/>
          <p:nvPr/>
        </p:nvCxnSpPr>
        <p:spPr>
          <a:xfrm flipH="1" flipV="1">
            <a:off x="2057400" y="3581400"/>
            <a:ext cx="2573673" cy="3528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1600200" y="5374481"/>
            <a:ext cx="5886450" cy="357188"/>
          </a:xfrm>
          <a:prstGeom prst="rect">
            <a:avLst/>
          </a:prstGeom>
          <a:noFill/>
          <a:ln w="9525">
            <a:solidFill>
              <a:srgbClr val="FF9900"/>
            </a:solidFill>
            <a:miter lim="800000"/>
            <a:headEnd/>
            <a:tailEnd/>
          </a:ln>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600200" y="2362519"/>
            <a:ext cx="4514850" cy="1300163"/>
          </a:xfrm>
          <a:prstGeom prst="rect">
            <a:avLst/>
          </a:prstGeom>
          <a:noFill/>
          <a:ln w="9525">
            <a:solidFill>
              <a:srgbClr val="FF9900"/>
            </a:solidFill>
            <a:miter lim="800000"/>
            <a:headEnd/>
            <a:tailEnd/>
          </a:ln>
          <a:effectLst/>
        </p:spPr>
      </p:pic>
      <p:sp>
        <p:nvSpPr>
          <p:cNvPr id="6147" name="Rectangle 2"/>
          <p:cNvSpPr>
            <a:spLocks noGrp="1" noChangeArrowheads="1"/>
          </p:cNvSpPr>
          <p:nvPr>
            <p:ph type="title"/>
          </p:nvPr>
        </p:nvSpPr>
        <p:spPr/>
        <p:txBody>
          <a:bodyPr lIns="92075" tIns="46038" rIns="92075" bIns="46038"/>
          <a:lstStyle/>
          <a:p>
            <a:pPr eaLnBrk="1" hangingPunct="1"/>
            <a:r>
              <a:rPr lang="en-US" dirty="0"/>
              <a:t>2</a:t>
            </a:r>
            <a:r>
              <a:rPr lang="en-US" dirty="0" smtClean="0"/>
              <a:t>) </a:t>
            </a:r>
            <a:r>
              <a:rPr lang="en-US" dirty="0" err="1" smtClean="0"/>
              <a:t>Struct</a:t>
            </a:r>
            <a:r>
              <a:rPr lang="en-US" dirty="0" smtClean="0"/>
              <a:t> variable</a:t>
            </a:r>
            <a:endParaRPr lang="en-US" b="1" dirty="0" smtClean="0"/>
          </a:p>
        </p:txBody>
      </p:sp>
      <p:sp>
        <p:nvSpPr>
          <p:cNvPr id="6148" name="Rectangle 3"/>
          <p:cNvSpPr>
            <a:spLocks noGrp="1" noChangeArrowheads="1"/>
          </p:cNvSpPr>
          <p:nvPr>
            <p:ph sz="quarter" idx="1"/>
          </p:nvPr>
        </p:nvSpPr>
        <p:spPr>
          <a:noFill/>
        </p:spPr>
        <p:txBody>
          <a:bodyPr lIns="92075" tIns="46038" rIns="92075" bIns="46038"/>
          <a:lstStyle/>
          <a:p>
            <a:pPr eaLnBrk="1" hangingPunct="1">
              <a:lnSpc>
                <a:spcPct val="110000"/>
              </a:lnSpc>
            </a:pPr>
            <a:r>
              <a:rPr lang="en-US" sz="2400" dirty="0" smtClean="0"/>
              <a:t>A variable structure definition declares a </a:t>
            </a:r>
            <a:r>
              <a:rPr lang="en-US" sz="2400" dirty="0" err="1" smtClean="0"/>
              <a:t>struct</a:t>
            </a:r>
            <a:r>
              <a:rPr lang="en-US" sz="2400" dirty="0" smtClean="0"/>
              <a:t> variable</a:t>
            </a:r>
          </a:p>
          <a:p>
            <a:pPr eaLnBrk="1" hangingPunct="1">
              <a:lnSpc>
                <a:spcPct val="30000"/>
              </a:lnSpc>
              <a:buFont typeface="Wingdings" pitchFamily="2" charset="2"/>
              <a:buNone/>
            </a:pPr>
            <a:endParaRPr lang="en-US" sz="2000" dirty="0" smtClean="0"/>
          </a:p>
        </p:txBody>
      </p:sp>
      <p:sp>
        <p:nvSpPr>
          <p:cNvPr id="10" name="TextBox 9"/>
          <p:cNvSpPr txBox="1"/>
          <p:nvPr/>
        </p:nvSpPr>
        <p:spPr>
          <a:xfrm>
            <a:off x="6915905" y="2822089"/>
            <a:ext cx="1694695" cy="369332"/>
          </a:xfrm>
          <a:prstGeom prst="rect">
            <a:avLst/>
          </a:prstGeom>
          <a:noFill/>
          <a:ln>
            <a:solidFill>
              <a:srgbClr val="00B050"/>
            </a:solidFill>
          </a:ln>
        </p:spPr>
        <p:txBody>
          <a:bodyPr wrap="none" rtlCol="0">
            <a:spAutoFit/>
          </a:bodyPr>
          <a:lstStyle/>
          <a:p>
            <a:r>
              <a:rPr lang="en-US" b="1" dirty="0" smtClean="0">
                <a:solidFill>
                  <a:srgbClr val="00B050"/>
                </a:solidFill>
              </a:rPr>
              <a:t>Member names</a:t>
            </a:r>
            <a:endParaRPr lang="en-US" b="1" dirty="0">
              <a:solidFill>
                <a:srgbClr val="00B050"/>
              </a:solidFill>
            </a:endParaRPr>
          </a:p>
        </p:txBody>
      </p:sp>
      <p:sp>
        <p:nvSpPr>
          <p:cNvPr id="11" name="Right Brace 10"/>
          <p:cNvSpPr/>
          <p:nvPr/>
        </p:nvSpPr>
        <p:spPr>
          <a:xfrm>
            <a:off x="6077705" y="2684929"/>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1638690" y="4191001"/>
            <a:ext cx="1561710" cy="369332"/>
          </a:xfrm>
          <a:prstGeom prst="rect">
            <a:avLst/>
          </a:prstGeom>
          <a:noFill/>
          <a:ln>
            <a:solidFill>
              <a:srgbClr val="00B050"/>
            </a:solidFill>
          </a:ln>
        </p:spPr>
        <p:txBody>
          <a:bodyPr wrap="none" rtlCol="0">
            <a:spAutoFit/>
          </a:bodyPr>
          <a:lstStyle/>
          <a:p>
            <a:r>
              <a:rPr lang="en-US" b="1" dirty="0" smtClean="0">
                <a:solidFill>
                  <a:srgbClr val="00B050"/>
                </a:solidFill>
              </a:rPr>
              <a:t>Variable name</a:t>
            </a:r>
            <a:endParaRPr lang="en-US" b="1" dirty="0">
              <a:solidFill>
                <a:srgbClr val="00B050"/>
              </a:solidFill>
            </a:endParaRPr>
          </a:p>
        </p:txBody>
      </p:sp>
      <p:cxnSp>
        <p:nvCxnSpPr>
          <p:cNvPr id="14" name="Straight Arrow Connector 13"/>
          <p:cNvCxnSpPr>
            <a:stCxn id="12" idx="0"/>
          </p:cNvCxnSpPr>
          <p:nvPr/>
        </p:nvCxnSpPr>
        <p:spPr>
          <a:xfrm rot="16200000" flipV="1">
            <a:off x="2105318" y="3876773"/>
            <a:ext cx="609600" cy="18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06702" y="4202668"/>
            <a:ext cx="3203698" cy="369332"/>
          </a:xfrm>
          <a:prstGeom prst="rect">
            <a:avLst/>
          </a:prstGeom>
          <a:noFill/>
          <a:ln>
            <a:solidFill>
              <a:srgbClr val="00B050"/>
            </a:solidFill>
          </a:ln>
        </p:spPr>
        <p:txBody>
          <a:bodyPr wrap="none" rtlCol="0">
            <a:spAutoFit/>
          </a:bodyPr>
          <a:lstStyle/>
          <a:p>
            <a:r>
              <a:rPr lang="en-US" i="1" dirty="0" smtClean="0">
                <a:solidFill>
                  <a:srgbClr val="CC0000"/>
                </a:solidFill>
              </a:rPr>
              <a:t>DON’T FORGET THE SEMICOLON</a:t>
            </a:r>
            <a:endParaRPr lang="en-US" b="1" dirty="0">
              <a:solidFill>
                <a:srgbClr val="00B050"/>
              </a:solidFill>
            </a:endParaRPr>
          </a:p>
        </p:txBody>
      </p:sp>
      <p:cxnSp>
        <p:nvCxnSpPr>
          <p:cNvPr id="16" name="Straight Arrow Connector 15"/>
          <p:cNvCxnSpPr>
            <a:stCxn id="15" idx="0"/>
          </p:cNvCxnSpPr>
          <p:nvPr/>
        </p:nvCxnSpPr>
        <p:spPr>
          <a:xfrm flipH="1" flipV="1">
            <a:off x="3021854" y="3505200"/>
            <a:ext cx="2386697" cy="697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3"/>
          <p:cNvSpPr>
            <a:spLocks noGrp="1" noChangeArrowheads="1"/>
          </p:cNvSpPr>
          <p:nvPr>
            <p:ph sz="quarter" idx="1"/>
          </p:nvPr>
        </p:nvSpPr>
        <p:spPr>
          <a:xfrm>
            <a:off x="914400" y="1219200"/>
            <a:ext cx="7772400" cy="5486400"/>
          </a:xfrm>
          <a:noFill/>
        </p:spPr>
        <p:txBody>
          <a:bodyPr lIns="92075" tIns="46038" rIns="92075" bIns="46038">
            <a:normAutofit/>
          </a:bodyPr>
          <a:lstStyle/>
          <a:p>
            <a:pPr eaLnBrk="1" hangingPunct="1">
              <a:lnSpc>
                <a:spcPct val="110000"/>
              </a:lnSpc>
            </a:pPr>
            <a:r>
              <a:rPr lang="en-US" sz="2000" dirty="0" smtClean="0"/>
              <a:t>A typed-defined structure allows the definition of variables without the </a:t>
            </a:r>
            <a:r>
              <a:rPr lang="en-US" sz="2000" dirty="0" err="1" smtClean="0"/>
              <a:t>struct</a:t>
            </a:r>
            <a:r>
              <a:rPr lang="en-US" sz="2000" dirty="0" smtClean="0"/>
              <a:t> keyword.</a:t>
            </a:r>
          </a:p>
          <a:p>
            <a:pPr eaLnBrk="1" hangingPunct="1">
              <a:lnSpc>
                <a:spcPct val="110000"/>
              </a:lnSpc>
            </a:pPr>
            <a:r>
              <a:rPr lang="en-US" sz="2000" dirty="0" smtClean="0"/>
              <a:t>We can use the type name to define variables, parameters, and return types.</a:t>
            </a:r>
          </a:p>
          <a:p>
            <a:pPr eaLnBrk="1" hangingPunct="1">
              <a:lnSpc>
                <a:spcPct val="110000"/>
              </a:lnSpc>
              <a:buNone/>
            </a:pPr>
            <a:endParaRPr lang="en-US" sz="2000" dirty="0" smtClean="0"/>
          </a:p>
          <a:p>
            <a:pPr eaLnBrk="1" hangingPunct="1">
              <a:lnSpc>
                <a:spcPct val="110000"/>
              </a:lnSpc>
              <a:buNone/>
            </a:pPr>
            <a:endParaRPr lang="en-US" sz="2000" dirty="0" smtClean="0"/>
          </a:p>
          <a:p>
            <a:pPr eaLnBrk="1" hangingPunct="1">
              <a:lnSpc>
                <a:spcPct val="110000"/>
              </a:lnSpc>
              <a:buNone/>
            </a:pPr>
            <a:endParaRPr lang="en-US" sz="2000" dirty="0" smtClean="0"/>
          </a:p>
          <a:p>
            <a:pPr eaLnBrk="1" hangingPunct="1">
              <a:lnSpc>
                <a:spcPct val="110000"/>
              </a:lnSpc>
              <a:buNone/>
            </a:pPr>
            <a:endParaRPr lang="en-US" sz="2000" dirty="0" smtClean="0"/>
          </a:p>
          <a:p>
            <a:pPr eaLnBrk="1" hangingPunct="1">
              <a:lnSpc>
                <a:spcPct val="110000"/>
              </a:lnSpc>
              <a:buNone/>
            </a:pPr>
            <a:endParaRPr lang="en-US" sz="2000" dirty="0" smtClean="0"/>
          </a:p>
          <a:p>
            <a:pPr>
              <a:lnSpc>
                <a:spcPct val="110000"/>
              </a:lnSpc>
            </a:pPr>
            <a:endParaRPr lang="en-US" sz="2000" dirty="0" smtClean="0"/>
          </a:p>
          <a:p>
            <a:pPr>
              <a:lnSpc>
                <a:spcPct val="110000"/>
              </a:lnSpc>
            </a:pPr>
            <a:r>
              <a:rPr lang="en-US" sz="2000" dirty="0" smtClean="0"/>
              <a:t>Variable declaration:</a:t>
            </a:r>
          </a:p>
          <a:p>
            <a:pPr lvl="1">
              <a:lnSpc>
                <a:spcPct val="110000"/>
              </a:lnSpc>
            </a:pPr>
            <a:endParaRPr lang="en-US" sz="1800" dirty="0"/>
          </a:p>
          <a:p>
            <a:pPr lvl="1">
              <a:lnSpc>
                <a:spcPct val="110000"/>
              </a:lnSpc>
            </a:pPr>
            <a:endParaRPr lang="en-US" sz="1800" dirty="0" smtClean="0"/>
          </a:p>
          <a:p>
            <a:pPr lvl="1">
              <a:lnSpc>
                <a:spcPct val="110000"/>
              </a:lnSpc>
            </a:pPr>
            <a:r>
              <a:rPr lang="en-US" sz="1800" dirty="0" smtClean="0"/>
              <a:t>Variable </a:t>
            </a:r>
            <a:r>
              <a:rPr lang="en-US" sz="1800" dirty="0" err="1" smtClean="0"/>
              <a:t>emp</a:t>
            </a:r>
            <a:r>
              <a:rPr lang="en-US" sz="1800" dirty="0" smtClean="0"/>
              <a:t> has members </a:t>
            </a:r>
            <a:r>
              <a:rPr lang="en-US" sz="1800" dirty="0" err="1" smtClean="0"/>
              <a:t>ssn</a:t>
            </a:r>
            <a:r>
              <a:rPr lang="en-US" sz="1800" dirty="0" smtClean="0"/>
              <a:t>, </a:t>
            </a:r>
            <a:r>
              <a:rPr lang="en-US" sz="1800" dirty="0" err="1" smtClean="0"/>
              <a:t>empType</a:t>
            </a:r>
            <a:r>
              <a:rPr lang="en-US" sz="1800" dirty="0" smtClean="0"/>
              <a:t>, and salary.</a:t>
            </a:r>
          </a:p>
        </p:txBody>
      </p:sp>
      <p:pic>
        <p:nvPicPr>
          <p:cNvPr id="2" name="Picture 1"/>
          <p:cNvPicPr>
            <a:picLocks noChangeAspect="1"/>
          </p:cNvPicPr>
          <p:nvPr/>
        </p:nvPicPr>
        <p:blipFill>
          <a:blip r:embed="rId3"/>
          <a:stretch>
            <a:fillRect/>
          </a:stretch>
        </p:blipFill>
        <p:spPr>
          <a:xfrm>
            <a:off x="1600200" y="2720578"/>
            <a:ext cx="6757988" cy="1714500"/>
          </a:xfrm>
          <a:prstGeom prst="rect">
            <a:avLst/>
          </a:prstGeom>
          <a:noFill/>
          <a:ln w="9525">
            <a:solidFill>
              <a:srgbClr val="FF9900"/>
            </a:solidFill>
            <a:miter lim="800000"/>
            <a:headEnd/>
            <a:tailEnd/>
          </a:ln>
          <a:effectLst/>
        </p:spPr>
      </p:pic>
      <p:sp>
        <p:nvSpPr>
          <p:cNvPr id="8195" name="Rectangle 2"/>
          <p:cNvSpPr>
            <a:spLocks noGrp="1" noChangeArrowheads="1"/>
          </p:cNvSpPr>
          <p:nvPr>
            <p:ph type="title"/>
          </p:nvPr>
        </p:nvSpPr>
        <p:spPr>
          <a:xfrm>
            <a:off x="914400" y="274638"/>
            <a:ext cx="7772400" cy="792162"/>
          </a:xfrm>
        </p:spPr>
        <p:txBody>
          <a:bodyPr lIns="92075" tIns="46038" rIns="92075" bIns="46038"/>
          <a:lstStyle/>
          <a:p>
            <a:pPr eaLnBrk="1" hangingPunct="1"/>
            <a:r>
              <a:rPr lang="en-US" dirty="0" smtClean="0"/>
              <a:t>3) </a:t>
            </a:r>
            <a:r>
              <a:rPr lang="en-US" dirty="0" err="1" smtClean="0"/>
              <a:t>Typedef</a:t>
            </a:r>
            <a:r>
              <a:rPr lang="en-US" dirty="0" smtClean="0"/>
              <a:t> Structure</a:t>
            </a:r>
            <a:endParaRPr lang="en-US" b="1" dirty="0" smtClean="0"/>
          </a:p>
        </p:txBody>
      </p:sp>
      <p:sp>
        <p:nvSpPr>
          <p:cNvPr id="17" name="TextBox 16"/>
          <p:cNvSpPr txBox="1"/>
          <p:nvPr/>
        </p:nvSpPr>
        <p:spPr>
          <a:xfrm>
            <a:off x="7242298" y="4643716"/>
            <a:ext cx="1694695" cy="369332"/>
          </a:xfrm>
          <a:prstGeom prst="rect">
            <a:avLst/>
          </a:prstGeom>
          <a:noFill/>
          <a:ln>
            <a:solidFill>
              <a:srgbClr val="00B050"/>
            </a:solidFill>
          </a:ln>
        </p:spPr>
        <p:txBody>
          <a:bodyPr wrap="none" rtlCol="0">
            <a:spAutoFit/>
          </a:bodyPr>
          <a:lstStyle/>
          <a:p>
            <a:r>
              <a:rPr lang="en-US" b="1" dirty="0" smtClean="0">
                <a:solidFill>
                  <a:srgbClr val="00B050"/>
                </a:solidFill>
              </a:rPr>
              <a:t>Member names</a:t>
            </a:r>
            <a:endParaRPr lang="en-US" b="1" dirty="0">
              <a:solidFill>
                <a:srgbClr val="00B050"/>
              </a:solidFill>
            </a:endParaRPr>
          </a:p>
        </p:txBody>
      </p:sp>
      <p:sp>
        <p:nvSpPr>
          <p:cNvPr id="18" name="Right Brace 17"/>
          <p:cNvSpPr/>
          <p:nvPr/>
        </p:nvSpPr>
        <p:spPr>
          <a:xfrm>
            <a:off x="7924800" y="3124199"/>
            <a:ext cx="838200" cy="9905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1901702" y="4658054"/>
            <a:ext cx="1696747" cy="369332"/>
          </a:xfrm>
          <a:prstGeom prst="rect">
            <a:avLst/>
          </a:prstGeom>
          <a:noFill/>
          <a:ln>
            <a:solidFill>
              <a:srgbClr val="00B050"/>
            </a:solidFill>
          </a:ln>
        </p:spPr>
        <p:txBody>
          <a:bodyPr wrap="none" rtlCol="0">
            <a:spAutoFit/>
          </a:bodyPr>
          <a:lstStyle/>
          <a:p>
            <a:r>
              <a:rPr lang="en-US" b="1" dirty="0" smtClean="0">
                <a:solidFill>
                  <a:srgbClr val="00B050"/>
                </a:solidFill>
              </a:rPr>
              <a:t>New type name</a:t>
            </a:r>
            <a:endParaRPr lang="en-US" b="1" dirty="0">
              <a:solidFill>
                <a:srgbClr val="00B050"/>
              </a:solidFill>
            </a:endParaRPr>
          </a:p>
        </p:txBody>
      </p:sp>
      <p:cxnSp>
        <p:nvCxnSpPr>
          <p:cNvPr id="20" name="Straight Arrow Connector 19"/>
          <p:cNvCxnSpPr>
            <a:stCxn id="19" idx="0"/>
          </p:cNvCxnSpPr>
          <p:nvPr/>
        </p:nvCxnSpPr>
        <p:spPr>
          <a:xfrm rot="16200000" flipV="1">
            <a:off x="2556145" y="4464122"/>
            <a:ext cx="304788" cy="83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810001" y="4281777"/>
            <a:ext cx="1601848" cy="497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8735285" y="3619498"/>
            <a:ext cx="27715" cy="1038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810000" y="4658054"/>
            <a:ext cx="3203698" cy="369332"/>
          </a:xfrm>
          <a:prstGeom prst="rect">
            <a:avLst/>
          </a:prstGeom>
          <a:solidFill>
            <a:schemeClr val="bg1"/>
          </a:solidFill>
          <a:ln>
            <a:solidFill>
              <a:srgbClr val="00B050"/>
            </a:solidFill>
          </a:ln>
        </p:spPr>
        <p:txBody>
          <a:bodyPr wrap="none" rtlCol="0">
            <a:spAutoFit/>
          </a:bodyPr>
          <a:lstStyle/>
          <a:p>
            <a:r>
              <a:rPr lang="en-US" i="1" dirty="0" smtClean="0">
                <a:solidFill>
                  <a:srgbClr val="CC0000"/>
                </a:solidFill>
              </a:rPr>
              <a:t>DON’T FORGET THE SEMICOLON</a:t>
            </a:r>
            <a:endParaRPr lang="en-US" b="1" dirty="0">
              <a:solidFill>
                <a:srgbClr val="00B050"/>
              </a:solidFill>
            </a:endParaRPr>
          </a:p>
        </p:txBody>
      </p:sp>
      <p:pic>
        <p:nvPicPr>
          <p:cNvPr id="9" name="Picture 8"/>
          <p:cNvPicPr>
            <a:picLocks noChangeAspect="1"/>
          </p:cNvPicPr>
          <p:nvPr/>
        </p:nvPicPr>
        <p:blipFill>
          <a:blip r:embed="rId4"/>
          <a:stretch>
            <a:fillRect/>
          </a:stretch>
        </p:blipFill>
        <p:spPr>
          <a:xfrm>
            <a:off x="1600200" y="5562600"/>
            <a:ext cx="2571750" cy="385763"/>
          </a:xfrm>
          <a:prstGeom prst="rect">
            <a:avLst/>
          </a:prstGeom>
          <a:noFill/>
          <a:ln w="9525">
            <a:solidFill>
              <a:srgbClr val="FF9900"/>
            </a:solid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381000"/>
            <a:ext cx="7772400" cy="655638"/>
          </a:xfrm>
          <a:noFill/>
        </p:spPr>
        <p:txBody>
          <a:bodyPr lIns="92075" tIns="46038" rIns="92075" bIns="46038">
            <a:noAutofit/>
          </a:bodyPr>
          <a:lstStyle/>
          <a:p>
            <a:pPr eaLnBrk="1" hangingPunct="1"/>
            <a:r>
              <a:rPr lang="en-US" dirty="0" smtClean="0"/>
              <a:t>Dot Operator (.)</a:t>
            </a:r>
          </a:p>
        </p:txBody>
      </p:sp>
      <p:sp>
        <p:nvSpPr>
          <p:cNvPr id="12291" name="Rectangle 3"/>
          <p:cNvSpPr>
            <a:spLocks noGrp="1" noChangeArrowheads="1"/>
          </p:cNvSpPr>
          <p:nvPr>
            <p:ph sz="quarter" idx="1"/>
          </p:nvPr>
        </p:nvSpPr>
        <p:spPr>
          <a:xfrm>
            <a:off x="914400" y="1066800"/>
            <a:ext cx="7772400" cy="5410200"/>
          </a:xfrm>
        </p:spPr>
        <p:txBody>
          <a:bodyPr lIns="92075" tIns="46038" rIns="92075" bIns="46038"/>
          <a:lstStyle/>
          <a:p>
            <a:pPr eaLnBrk="1" hangingPunct="1"/>
            <a:r>
              <a:rPr lang="en-US" dirty="0" smtClean="0"/>
              <a:t>Used to access member variables</a:t>
            </a:r>
          </a:p>
          <a:p>
            <a:pPr lvl="1"/>
            <a:r>
              <a:rPr lang="en-US" dirty="0"/>
              <a:t>Syntax:</a:t>
            </a:r>
            <a:r>
              <a:rPr lang="en-US" sz="2800" dirty="0"/>
              <a:t/>
            </a:r>
            <a:br>
              <a:rPr lang="en-US" sz="2800" dirty="0"/>
            </a:br>
            <a:r>
              <a:rPr lang="en-US" sz="2000" b="1" dirty="0" err="1" smtClean="0">
                <a:solidFill>
                  <a:srgbClr val="004D86"/>
                </a:solidFill>
                <a:latin typeface="Courier New" pitchFamily="49" charset="0"/>
                <a:cs typeface="Courier New" pitchFamily="49" charset="0"/>
              </a:rPr>
              <a:t>structure_variable_name.member_name</a:t>
            </a:r>
            <a:endParaRPr lang="en-US" sz="2000" b="1" dirty="0">
              <a:solidFill>
                <a:srgbClr val="004D86"/>
              </a:solidFill>
              <a:latin typeface="Courier New" pitchFamily="49" charset="0"/>
              <a:cs typeface="Courier New" pitchFamily="49" charset="0"/>
            </a:endParaRPr>
          </a:p>
          <a:p>
            <a:pPr lvl="1"/>
            <a:r>
              <a:rPr lang="en-US" dirty="0" smtClean="0"/>
              <a:t>These variables may be used like any other variables</a:t>
            </a:r>
          </a:p>
        </p:txBody>
      </p:sp>
      <p:pic>
        <p:nvPicPr>
          <p:cNvPr id="6" name="Picture 5"/>
          <p:cNvPicPr>
            <a:picLocks noChangeAspect="1"/>
          </p:cNvPicPr>
          <p:nvPr/>
        </p:nvPicPr>
        <p:blipFill>
          <a:blip r:embed="rId3"/>
          <a:stretch>
            <a:fillRect/>
          </a:stretch>
        </p:blipFill>
        <p:spPr>
          <a:xfrm>
            <a:off x="1604962" y="2886075"/>
            <a:ext cx="4414838" cy="1314450"/>
          </a:xfrm>
          <a:prstGeom prst="rect">
            <a:avLst/>
          </a:prstGeom>
          <a:noFill/>
          <a:ln w="9525">
            <a:solidFill>
              <a:srgbClr val="FF9900"/>
            </a:solidFill>
            <a:miter lim="800000"/>
            <a:headEnd/>
            <a:tailEnd/>
          </a:ln>
          <a:effectLst/>
        </p:spPr>
      </p:pic>
      <p:pic>
        <p:nvPicPr>
          <p:cNvPr id="4" name="Picture 3"/>
          <p:cNvPicPr>
            <a:picLocks noChangeAspect="1"/>
          </p:cNvPicPr>
          <p:nvPr/>
        </p:nvPicPr>
        <p:blipFill>
          <a:blip r:embed="rId4"/>
          <a:stretch>
            <a:fillRect/>
          </a:stretch>
        </p:blipFill>
        <p:spPr>
          <a:xfrm>
            <a:off x="2038350" y="4038600"/>
            <a:ext cx="6800850" cy="2286000"/>
          </a:xfrm>
          <a:prstGeom prst="rect">
            <a:avLst/>
          </a:prstGeom>
          <a:noFill/>
          <a:ln w="9525">
            <a:solidFill>
              <a:srgbClr val="FF9900"/>
            </a:solidFill>
            <a:miter lim="800000"/>
            <a:headEnd/>
            <a:tailEnd/>
          </a:ln>
          <a:effectLst/>
        </p:spPr>
      </p:pic>
      <p:pic>
        <p:nvPicPr>
          <p:cNvPr id="5122" name="Picture 2" descr="http://i.forbesimg.com/media/lists/companies/dot-foods_416x41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90410" y="215106"/>
            <a:ext cx="987425" cy="9874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381000"/>
            <a:ext cx="7772400" cy="655638"/>
          </a:xfrm>
          <a:noFill/>
        </p:spPr>
        <p:txBody>
          <a:bodyPr lIns="92075" tIns="46038" rIns="92075" bIns="46038">
            <a:noAutofit/>
          </a:bodyPr>
          <a:lstStyle/>
          <a:p>
            <a:pPr eaLnBrk="1" hangingPunct="1"/>
            <a:r>
              <a:rPr lang="en-US" dirty="0" smtClean="0"/>
              <a:t>Arrow Operator (-&gt;)</a:t>
            </a:r>
          </a:p>
        </p:txBody>
      </p:sp>
      <p:sp>
        <p:nvSpPr>
          <p:cNvPr id="12291" name="Rectangle 3"/>
          <p:cNvSpPr>
            <a:spLocks noGrp="1" noChangeArrowheads="1"/>
          </p:cNvSpPr>
          <p:nvPr>
            <p:ph sz="quarter" idx="1"/>
          </p:nvPr>
        </p:nvSpPr>
        <p:spPr>
          <a:xfrm>
            <a:off x="914400" y="1066800"/>
            <a:ext cx="7772400" cy="5410200"/>
          </a:xfrm>
        </p:spPr>
        <p:txBody>
          <a:bodyPr lIns="92075" tIns="46038" rIns="92075" bIns="46038"/>
          <a:lstStyle/>
          <a:p>
            <a:pPr eaLnBrk="1" hangingPunct="1"/>
            <a:r>
              <a:rPr lang="en-US" dirty="0" smtClean="0"/>
              <a:t>Used to access member variables using a pointer</a:t>
            </a:r>
          </a:p>
          <a:p>
            <a:pPr lvl="1"/>
            <a:r>
              <a:rPr lang="en-US" dirty="0" smtClean="0"/>
              <a:t>Arrow Operator Syntax</a:t>
            </a:r>
            <a:r>
              <a:rPr lang="en-US" dirty="0"/>
              <a:t>:</a:t>
            </a:r>
            <a:r>
              <a:rPr lang="en-US" sz="2800" dirty="0"/>
              <a:t/>
            </a:r>
            <a:br>
              <a:rPr lang="en-US" sz="2800" dirty="0"/>
            </a:br>
            <a:r>
              <a:rPr lang="en-US" sz="2000" b="1" dirty="0" err="1" smtClean="0">
                <a:solidFill>
                  <a:srgbClr val="004D86"/>
                </a:solidFill>
                <a:latin typeface="Courier New" pitchFamily="49" charset="0"/>
                <a:cs typeface="Courier New" pitchFamily="49" charset="0"/>
              </a:rPr>
              <a:t>structure_variable_pointer</a:t>
            </a:r>
            <a:r>
              <a:rPr lang="en-US" sz="2000" b="1" dirty="0" smtClean="0">
                <a:solidFill>
                  <a:srgbClr val="004D86"/>
                </a:solidFill>
                <a:latin typeface="Courier New" pitchFamily="49" charset="0"/>
                <a:cs typeface="Courier New" pitchFamily="49" charset="0"/>
              </a:rPr>
              <a:t>-&gt;</a:t>
            </a:r>
            <a:r>
              <a:rPr lang="en-US" sz="2000" b="1" dirty="0" err="1" smtClean="0">
                <a:solidFill>
                  <a:srgbClr val="004D86"/>
                </a:solidFill>
                <a:latin typeface="Courier New" pitchFamily="49" charset="0"/>
                <a:cs typeface="Courier New" pitchFamily="49" charset="0"/>
              </a:rPr>
              <a:t>member_name</a:t>
            </a:r>
            <a:endParaRPr lang="en-US" sz="2000" b="1" dirty="0" smtClean="0">
              <a:solidFill>
                <a:srgbClr val="004D86"/>
              </a:solidFill>
              <a:latin typeface="Courier New" pitchFamily="49" charset="0"/>
              <a:cs typeface="Courier New" pitchFamily="49" charset="0"/>
            </a:endParaRPr>
          </a:p>
          <a:p>
            <a:pPr lvl="1"/>
            <a:r>
              <a:rPr lang="en-US" dirty="0" smtClean="0"/>
              <a:t>Dot Operator Syntax</a:t>
            </a:r>
            <a:r>
              <a:rPr lang="en-US" dirty="0"/>
              <a:t>:</a:t>
            </a:r>
            <a:r>
              <a:rPr lang="en-US" sz="2800" dirty="0"/>
              <a:t/>
            </a:r>
            <a:br>
              <a:rPr lang="en-US" sz="2800" dirty="0"/>
            </a:br>
            <a:r>
              <a:rPr lang="en-US" sz="2000" b="1" dirty="0" smtClean="0">
                <a:solidFill>
                  <a:srgbClr val="004D86"/>
                </a:solidFill>
                <a:latin typeface="Courier New" pitchFamily="49" charset="0"/>
                <a:cs typeface="Courier New" pitchFamily="49" charset="0"/>
              </a:rPr>
              <a:t>(*</a:t>
            </a:r>
            <a:r>
              <a:rPr lang="en-US" sz="2000" b="1" dirty="0" err="1" smtClean="0">
                <a:solidFill>
                  <a:srgbClr val="004D86"/>
                </a:solidFill>
                <a:latin typeface="Courier New" pitchFamily="49" charset="0"/>
                <a:cs typeface="Courier New" pitchFamily="49" charset="0"/>
              </a:rPr>
              <a:t>structure_variable_pointer</a:t>
            </a:r>
            <a:r>
              <a:rPr lang="en-US" sz="2000" b="1" dirty="0" smtClean="0">
                <a:solidFill>
                  <a:srgbClr val="004D86"/>
                </a:solidFill>
                <a:latin typeface="Courier New" pitchFamily="49" charset="0"/>
                <a:cs typeface="Courier New" pitchFamily="49" charset="0"/>
              </a:rPr>
              <a:t>).</a:t>
            </a:r>
            <a:r>
              <a:rPr lang="en-US" sz="2000" b="1" dirty="0" err="1" smtClean="0">
                <a:solidFill>
                  <a:srgbClr val="004D86"/>
                </a:solidFill>
                <a:latin typeface="Courier New" pitchFamily="49" charset="0"/>
                <a:cs typeface="Courier New" pitchFamily="49" charset="0"/>
              </a:rPr>
              <a:t>member_name</a:t>
            </a:r>
            <a:endParaRPr lang="en-US" sz="2000" b="1" dirty="0">
              <a:solidFill>
                <a:srgbClr val="004D86"/>
              </a:solidFill>
              <a:latin typeface="Courier New" pitchFamily="49" charset="0"/>
              <a:cs typeface="Courier New" pitchFamily="49" charset="0"/>
            </a:endParaRPr>
          </a:p>
          <a:p>
            <a:pPr lvl="1"/>
            <a:endParaRPr lang="en-US" sz="2000" b="1" dirty="0">
              <a:solidFill>
                <a:srgbClr val="004D86"/>
              </a:solidFill>
              <a:latin typeface="Courier New" pitchFamily="49" charset="0"/>
              <a:cs typeface="Courier New" pitchFamily="49" charset="0"/>
            </a:endParaRPr>
          </a:p>
        </p:txBody>
      </p:sp>
      <p:pic>
        <p:nvPicPr>
          <p:cNvPr id="3" name="Picture 2"/>
          <p:cNvPicPr>
            <a:picLocks noChangeAspect="1"/>
          </p:cNvPicPr>
          <p:nvPr/>
        </p:nvPicPr>
        <p:blipFill>
          <a:blip r:embed="rId3"/>
          <a:stretch>
            <a:fillRect/>
          </a:stretch>
        </p:blipFill>
        <p:spPr>
          <a:xfrm>
            <a:off x="304800" y="3087290"/>
            <a:ext cx="5548313" cy="1369219"/>
          </a:xfrm>
          <a:prstGeom prst="rect">
            <a:avLst/>
          </a:prstGeom>
          <a:noFill/>
          <a:ln w="9525">
            <a:solidFill>
              <a:srgbClr val="FF9900"/>
            </a:solidFill>
            <a:miter lim="800000"/>
            <a:headEnd/>
            <a:tailEnd/>
          </a:ln>
          <a:effectLst/>
        </p:spPr>
      </p:pic>
      <p:pic>
        <p:nvPicPr>
          <p:cNvPr id="11" name="Picture 10"/>
          <p:cNvPicPr>
            <a:picLocks noChangeAspect="1"/>
          </p:cNvPicPr>
          <p:nvPr/>
        </p:nvPicPr>
        <p:blipFill>
          <a:blip r:embed="rId4"/>
          <a:stretch>
            <a:fillRect/>
          </a:stretch>
        </p:blipFill>
        <p:spPr>
          <a:xfrm>
            <a:off x="2286000" y="4343400"/>
            <a:ext cx="6655594" cy="1928813"/>
          </a:xfrm>
          <a:prstGeom prst="rect">
            <a:avLst/>
          </a:prstGeom>
          <a:noFill/>
          <a:ln w="9525">
            <a:solidFill>
              <a:srgbClr val="FF9900"/>
            </a:solidFill>
            <a:miter lim="800000"/>
            <a:headEnd/>
            <a:tailEnd/>
          </a:ln>
          <a:effectLst/>
        </p:spPr>
      </p:pic>
      <p:pic>
        <p:nvPicPr>
          <p:cNvPr id="6146" name="Picture 2" descr="http://animations.fg-a.com/arrows/arrow-large-green-red-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3300" y="4986392"/>
            <a:ext cx="915100" cy="3769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5250051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a:bodyPr>
          <a:lstStyle/>
          <a:p>
            <a:pPr eaLnBrk="1" hangingPunct="1"/>
            <a:r>
              <a:rPr lang="en-US" dirty="0" smtClean="0"/>
              <a:t>Nested Structures</a:t>
            </a:r>
          </a:p>
        </p:txBody>
      </p:sp>
      <p:sp>
        <p:nvSpPr>
          <p:cNvPr id="14340" name="Rectangle 3"/>
          <p:cNvSpPr>
            <a:spLocks noGrp="1" noChangeArrowheads="1"/>
          </p:cNvSpPr>
          <p:nvPr>
            <p:ph sz="quarter" idx="1"/>
          </p:nvPr>
        </p:nvSpPr>
        <p:spPr/>
        <p:txBody>
          <a:bodyPr>
            <a:normAutofit/>
          </a:bodyPr>
          <a:lstStyle/>
          <a:p>
            <a:pPr eaLnBrk="1" hangingPunct="1">
              <a:lnSpc>
                <a:spcPct val="90000"/>
              </a:lnSpc>
            </a:pPr>
            <a:r>
              <a:rPr lang="en-US" dirty="0" smtClean="0"/>
              <a:t>A structure that contains a structure as a member</a:t>
            </a:r>
          </a:p>
        </p:txBody>
      </p:sp>
      <p:pic>
        <p:nvPicPr>
          <p:cNvPr id="2" name="Picture 1"/>
          <p:cNvPicPr>
            <a:picLocks noChangeAspect="1"/>
          </p:cNvPicPr>
          <p:nvPr/>
        </p:nvPicPr>
        <p:blipFill>
          <a:blip r:embed="rId3"/>
          <a:stretch>
            <a:fillRect/>
          </a:stretch>
        </p:blipFill>
        <p:spPr>
          <a:xfrm>
            <a:off x="1371598" y="1981200"/>
            <a:ext cx="6139815" cy="4610100"/>
          </a:xfrm>
          <a:prstGeom prst="rect">
            <a:avLst/>
          </a:prstGeom>
          <a:noFill/>
          <a:ln w="9525">
            <a:solidFill>
              <a:srgbClr val="FF9900"/>
            </a:solidFill>
            <a:miter lim="800000"/>
            <a:headEnd/>
            <a:tailEnd/>
          </a:ln>
          <a:effectLst/>
        </p:spPr>
      </p:pic>
      <p:cxnSp>
        <p:nvCxnSpPr>
          <p:cNvPr id="7" name="Straight Arrow Connector 6"/>
          <p:cNvCxnSpPr/>
          <p:nvPr/>
        </p:nvCxnSpPr>
        <p:spPr>
          <a:xfrm>
            <a:off x="685800" y="3505200"/>
            <a:ext cx="1066800" cy="685800"/>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85800" y="3124200"/>
            <a:ext cx="990600" cy="381000"/>
          </a:xfrm>
          <a:prstGeom prst="straightConnector1">
            <a:avLst/>
          </a:prstGeom>
          <a:ln w="25400">
            <a:headEnd type="arrow"/>
            <a:tailEnd type="none"/>
          </a:ln>
        </p:spPr>
        <p:style>
          <a:lnRef idx="1">
            <a:schemeClr val="accent1"/>
          </a:lnRef>
          <a:fillRef idx="0">
            <a:schemeClr val="accent1"/>
          </a:fillRef>
          <a:effectRef idx="0">
            <a:schemeClr val="accent1"/>
          </a:effectRef>
          <a:fontRef idx="minor">
            <a:schemeClr val="tx1"/>
          </a:fontRef>
        </p:style>
      </p:cxnSp>
      <p:pic>
        <p:nvPicPr>
          <p:cNvPr id="7170" name="Picture 2" descr="http://st.houzz.com/simgs/8a51ec270f2701b9_4-3587/modern-side-tables-and-end-tabl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19999" y="303680"/>
            <a:ext cx="1187371" cy="118737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a:bodyPr>
          <a:lstStyle/>
          <a:p>
            <a:pPr eaLnBrk="1" hangingPunct="1"/>
            <a:r>
              <a:rPr lang="en-US" dirty="0" smtClean="0"/>
              <a:t>Initializing Structures</a:t>
            </a:r>
          </a:p>
        </p:txBody>
      </p:sp>
      <p:sp>
        <p:nvSpPr>
          <p:cNvPr id="16388" name="Rectangle 3"/>
          <p:cNvSpPr>
            <a:spLocks noGrp="1" noChangeArrowheads="1"/>
          </p:cNvSpPr>
          <p:nvPr>
            <p:ph sz="quarter" idx="1"/>
          </p:nvPr>
        </p:nvSpPr>
        <p:spPr/>
        <p:txBody>
          <a:bodyPr/>
          <a:lstStyle/>
          <a:p>
            <a:pPr eaLnBrk="1" hangingPunct="1">
              <a:lnSpc>
                <a:spcPct val="90000"/>
              </a:lnSpc>
            </a:pPr>
            <a:r>
              <a:rPr lang="en-US" dirty="0" smtClean="0"/>
              <a:t>A structure may be initialized at the time it is declared</a:t>
            </a:r>
          </a:p>
          <a:p>
            <a:pPr>
              <a:spcBef>
                <a:spcPct val="5000"/>
              </a:spcBef>
            </a:pPr>
            <a:r>
              <a:rPr lang="en-US" dirty="0" smtClean="0"/>
              <a:t>Order is essential</a:t>
            </a:r>
          </a:p>
          <a:p>
            <a:pPr lvl="1">
              <a:spcBef>
                <a:spcPct val="5000"/>
              </a:spcBef>
            </a:pPr>
            <a:r>
              <a:rPr lang="en-US" dirty="0" smtClean="0"/>
              <a:t>The </a:t>
            </a:r>
            <a:r>
              <a:rPr lang="en-US" dirty="0"/>
              <a:t>sequence of values is used to initialize the successive variables in the </a:t>
            </a:r>
            <a:r>
              <a:rPr lang="en-US" dirty="0" err="1" smtClean="0"/>
              <a:t>struct</a:t>
            </a:r>
            <a:endParaRPr lang="en-US" dirty="0"/>
          </a:p>
          <a:p>
            <a:pPr>
              <a:spcBef>
                <a:spcPct val="5000"/>
              </a:spcBef>
            </a:pPr>
            <a:r>
              <a:rPr lang="en-US" dirty="0"/>
              <a:t>It is an error to have more initializers than </a:t>
            </a:r>
            <a:r>
              <a:rPr lang="en-US" dirty="0" smtClean="0"/>
              <a:t>members</a:t>
            </a:r>
            <a:endParaRPr lang="en-US" dirty="0"/>
          </a:p>
          <a:p>
            <a:pPr>
              <a:spcBef>
                <a:spcPct val="5000"/>
              </a:spcBef>
            </a:pPr>
            <a:r>
              <a:rPr lang="en-US" dirty="0"/>
              <a:t>If </a:t>
            </a:r>
            <a:r>
              <a:rPr lang="en-US" dirty="0" smtClean="0"/>
              <a:t>fewer </a:t>
            </a:r>
            <a:r>
              <a:rPr lang="en-US" dirty="0"/>
              <a:t>initializers than </a:t>
            </a:r>
            <a:r>
              <a:rPr lang="en-US" dirty="0" smtClean="0"/>
              <a:t>members, </a:t>
            </a:r>
            <a:r>
              <a:rPr lang="en-US" dirty="0"/>
              <a:t>the initializers provided are used to initialize the data </a:t>
            </a:r>
            <a:r>
              <a:rPr lang="en-US" dirty="0" smtClean="0"/>
              <a:t>members</a:t>
            </a:r>
            <a:endParaRPr lang="en-US" dirty="0"/>
          </a:p>
          <a:p>
            <a:pPr lvl="1">
              <a:spcBef>
                <a:spcPct val="5000"/>
              </a:spcBef>
            </a:pPr>
            <a:r>
              <a:rPr lang="en-US" dirty="0"/>
              <a:t>The remainder are initialized to 0 for primitive </a:t>
            </a:r>
            <a:r>
              <a:rPr lang="en-US" dirty="0" smtClean="0"/>
              <a:t>types</a:t>
            </a:r>
            <a:endParaRPr lang="en-US" dirty="0"/>
          </a:p>
          <a:p>
            <a:pPr eaLnBrk="1" hangingPunct="1">
              <a:lnSpc>
                <a:spcPct val="90000"/>
              </a:lnSpc>
            </a:pPr>
            <a:endParaRPr lang="en-US" dirty="0" smtClean="0"/>
          </a:p>
        </p:txBody>
      </p:sp>
      <p:pic>
        <p:nvPicPr>
          <p:cNvPr id="2" name="Picture 1"/>
          <p:cNvPicPr>
            <a:picLocks noChangeAspect="1"/>
          </p:cNvPicPr>
          <p:nvPr/>
        </p:nvPicPr>
        <p:blipFill>
          <a:blip r:embed="rId3"/>
          <a:stretch>
            <a:fillRect/>
          </a:stretch>
        </p:blipFill>
        <p:spPr>
          <a:xfrm>
            <a:off x="2133590" y="4709160"/>
            <a:ext cx="4274344" cy="1940719"/>
          </a:xfrm>
          <a:prstGeom prst="rect">
            <a:avLst/>
          </a:prstGeom>
          <a:noFill/>
          <a:ln w="9525">
            <a:solidFill>
              <a:srgbClr val="FF9900"/>
            </a:solidFill>
            <a:miter lim="800000"/>
            <a:headEnd/>
            <a:tailEnd/>
          </a:ln>
          <a:effectLst/>
        </p:spPr>
      </p:pic>
      <p:pic>
        <p:nvPicPr>
          <p:cNvPr id="3" name="Picture 2"/>
          <p:cNvPicPr>
            <a:picLocks noChangeAspect="1"/>
          </p:cNvPicPr>
          <p:nvPr/>
        </p:nvPicPr>
        <p:blipFill>
          <a:blip r:embed="rId4"/>
          <a:stretch>
            <a:fillRect/>
          </a:stretch>
        </p:blipFill>
        <p:spPr>
          <a:xfrm>
            <a:off x="7543800" y="274638"/>
            <a:ext cx="1038225" cy="838200"/>
          </a:xfrm>
          <a:prstGeom prst="rect">
            <a:avLst/>
          </a:prstGeom>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pScStd">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AD1F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34195</TotalTime>
  <Words>1744</Words>
  <Application>Microsoft Macintosh PowerPoint</Application>
  <PresentationFormat>On-screen Show (4:3)</PresentationFormat>
  <Paragraphs>229</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Courier New</vt:lpstr>
      <vt:lpstr>Wingdings</vt:lpstr>
      <vt:lpstr>Wingdings 2</vt:lpstr>
      <vt:lpstr>Equity</vt:lpstr>
      <vt:lpstr>Structures</vt:lpstr>
      <vt:lpstr>Structures</vt:lpstr>
      <vt:lpstr>1) Tagged Structure</vt:lpstr>
      <vt:lpstr>2) Struct variable</vt:lpstr>
      <vt:lpstr>3) Typedef Structure</vt:lpstr>
      <vt:lpstr>Dot Operator (.)</vt:lpstr>
      <vt:lpstr>Arrow Operator (-&gt;)</vt:lpstr>
      <vt:lpstr>Nested Structures</vt:lpstr>
      <vt:lpstr>Initializing Structures</vt:lpstr>
      <vt:lpstr>Dynamic Allocation of Structures</vt:lpstr>
      <vt:lpstr>Arrays Within Structures</vt:lpstr>
      <vt:lpstr>Arrays of Structures</vt:lpstr>
      <vt:lpstr>Arrays of Structures Containing Arrays</vt:lpstr>
      <vt:lpstr>Structures as Parameters</vt:lpstr>
      <vt:lpstr>Structures as Parameters</vt:lpstr>
      <vt:lpstr>Structures as Parameters</vt:lpstr>
      <vt:lpstr>Structure Pointers as Parameters</vt:lpstr>
      <vt:lpstr>Structure Pointers as Parameters</vt:lpstr>
      <vt:lpstr>Const Struct Parameter</vt:lpstr>
      <vt:lpstr>Using the const Modifier</vt:lpstr>
      <vt:lpstr>Return Structure Pointer to Local Variable</vt:lpstr>
      <vt:lpstr>Return Structure Pointer to Local Variable</vt:lpstr>
      <vt:lpstr>Function Return Structure Values</vt:lpstr>
      <vt:lpstr>Function Return Structure Values</vt:lpstr>
      <vt:lpstr>Arrays as Parameters &amp; Return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Visual Basic 2008: Reloaded 3e</dc:title>
  <dc:creator>Pat Sterling</dc:creator>
  <cp:lastModifiedBy>Catherine Hochrine</cp:lastModifiedBy>
  <cp:revision>333</cp:revision>
  <dcterms:created xsi:type="dcterms:W3CDTF">2006-08-16T00:00:00Z</dcterms:created>
  <dcterms:modified xsi:type="dcterms:W3CDTF">2017-11-30T20:02:11Z</dcterms:modified>
</cp:coreProperties>
</file>